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40" r:id="rId3"/>
    <p:sldId id="347" r:id="rId4"/>
    <p:sldId id="348" r:id="rId5"/>
    <p:sldId id="341" r:id="rId6"/>
    <p:sldId id="331" r:id="rId7"/>
    <p:sldId id="336" r:id="rId8"/>
    <p:sldId id="344" r:id="rId9"/>
    <p:sldId id="345" r:id="rId10"/>
    <p:sldId id="350" r:id="rId11"/>
    <p:sldId id="352" r:id="rId12"/>
    <p:sldId id="351" r:id="rId13"/>
    <p:sldId id="334" r:id="rId14"/>
    <p:sldId id="353" r:id="rId15"/>
    <p:sldId id="346" r:id="rId16"/>
    <p:sldId id="354" r:id="rId17"/>
    <p:sldId id="304" r:id="rId18"/>
    <p:sldId id="343" r:id="rId19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4" autoAdjust="0"/>
  </p:normalViewPr>
  <p:slideViewPr>
    <p:cSldViewPr>
      <p:cViewPr>
        <p:scale>
          <a:sx n="40" d="100"/>
          <a:sy n="40" d="100"/>
        </p:scale>
        <p:origin x="-139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guel%20Hinojosa\Mis%20documentos\HCI\Madre%20Canguro\INDICADORES\CURVAS%20DE%20PESO\SOPA%20PALL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guel%20Hinojosa\Mis%20documentos\HCI\11.04.13\DATOS%2009.04.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iguel%20Hinojosa\Mis%20documentos\HCI\11.04.13\DATOS%2009.04.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guel%20Hinojosa\Mis%20documentos\HCI\11.04.13\DATOS%2009.04.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plotArea>
      <c:layout>
        <c:manualLayout>
          <c:layoutTarget val="inner"/>
          <c:xMode val="edge"/>
          <c:yMode val="edge"/>
          <c:x val="8.7656606084217215E-2"/>
          <c:y val="4.5207996517571618E-2"/>
          <c:w val="0.75313124819296451"/>
          <c:h val="0.89511833104791438"/>
        </c:manualLayout>
      </c:layout>
      <c:lineChart>
        <c:grouping val="standard"/>
        <c:ser>
          <c:idx val="0"/>
          <c:order val="0"/>
          <c:tx>
            <c:strRef>
              <c:f>Datos!$B$3</c:f>
              <c:strCache>
                <c:ptCount val="1"/>
                <c:pt idx="0">
                  <c:v>A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Datos!$B$4:$B$54</c:f>
              <c:numCache>
                <c:formatCode>General</c:formatCode>
                <c:ptCount val="51"/>
                <c:pt idx="0">
                  <c:v>2500</c:v>
                </c:pt>
                <c:pt idx="1">
                  <c:v>2450</c:v>
                </c:pt>
                <c:pt idx="2">
                  <c:v>2400</c:v>
                </c:pt>
                <c:pt idx="3">
                  <c:v>2380</c:v>
                </c:pt>
                <c:pt idx="4">
                  <c:v>2380</c:v>
                </c:pt>
                <c:pt idx="5">
                  <c:v>2400</c:v>
                </c:pt>
                <c:pt idx="6">
                  <c:v>2425</c:v>
                </c:pt>
                <c:pt idx="7">
                  <c:v>2450</c:v>
                </c:pt>
                <c:pt idx="8">
                  <c:v>2500</c:v>
                </c:pt>
                <c:pt idx="9">
                  <c:v>2550</c:v>
                </c:pt>
                <c:pt idx="10">
                  <c:v>2600</c:v>
                </c:pt>
                <c:pt idx="11">
                  <c:v>2644</c:v>
                </c:pt>
                <c:pt idx="12">
                  <c:v>2688</c:v>
                </c:pt>
                <c:pt idx="13">
                  <c:v>2732</c:v>
                </c:pt>
                <c:pt idx="14">
                  <c:v>2776</c:v>
                </c:pt>
                <c:pt idx="15">
                  <c:v>2820</c:v>
                </c:pt>
                <c:pt idx="16">
                  <c:v>2864</c:v>
                </c:pt>
                <c:pt idx="17">
                  <c:v>2908</c:v>
                </c:pt>
                <c:pt idx="18">
                  <c:v>2952</c:v>
                </c:pt>
                <c:pt idx="19">
                  <c:v>2996</c:v>
                </c:pt>
                <c:pt idx="20">
                  <c:v>3040</c:v>
                </c:pt>
                <c:pt idx="21">
                  <c:v>3084</c:v>
                </c:pt>
                <c:pt idx="22">
                  <c:v>3128</c:v>
                </c:pt>
                <c:pt idx="23">
                  <c:v>3172</c:v>
                </c:pt>
                <c:pt idx="24">
                  <c:v>3216</c:v>
                </c:pt>
                <c:pt idx="25">
                  <c:v>3260</c:v>
                </c:pt>
              </c:numCache>
            </c:numRef>
          </c:val>
        </c:ser>
        <c:ser>
          <c:idx val="1"/>
          <c:order val="1"/>
          <c:tx>
            <c:strRef>
              <c:f>Datos!$C$3</c:f>
              <c:strCache>
                <c:ptCount val="1"/>
                <c:pt idx="0">
                  <c:v>B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Datos!$C$4:$C$54</c:f>
              <c:numCache>
                <c:formatCode>General</c:formatCode>
                <c:ptCount val="51"/>
                <c:pt idx="0">
                  <c:v>2250</c:v>
                </c:pt>
                <c:pt idx="1">
                  <c:v>2200</c:v>
                </c:pt>
                <c:pt idx="2">
                  <c:v>2150</c:v>
                </c:pt>
                <c:pt idx="3">
                  <c:v>2140</c:v>
                </c:pt>
                <c:pt idx="4">
                  <c:v>2140</c:v>
                </c:pt>
                <c:pt idx="5">
                  <c:v>2140</c:v>
                </c:pt>
                <c:pt idx="6">
                  <c:v>2150</c:v>
                </c:pt>
                <c:pt idx="7">
                  <c:v>2180</c:v>
                </c:pt>
                <c:pt idx="8">
                  <c:v>2200</c:v>
                </c:pt>
                <c:pt idx="9">
                  <c:v>2250</c:v>
                </c:pt>
                <c:pt idx="10">
                  <c:v>2300</c:v>
                </c:pt>
                <c:pt idx="11">
                  <c:v>2336.5</c:v>
                </c:pt>
                <c:pt idx="12">
                  <c:v>2373</c:v>
                </c:pt>
                <c:pt idx="13">
                  <c:v>2409.5</c:v>
                </c:pt>
                <c:pt idx="14">
                  <c:v>2446</c:v>
                </c:pt>
                <c:pt idx="15">
                  <c:v>2482.5</c:v>
                </c:pt>
                <c:pt idx="16">
                  <c:v>2519</c:v>
                </c:pt>
                <c:pt idx="17">
                  <c:v>2555.5</c:v>
                </c:pt>
                <c:pt idx="18">
                  <c:v>2592</c:v>
                </c:pt>
                <c:pt idx="19">
                  <c:v>2628.5</c:v>
                </c:pt>
                <c:pt idx="20">
                  <c:v>2665</c:v>
                </c:pt>
                <c:pt idx="21">
                  <c:v>2701.5</c:v>
                </c:pt>
                <c:pt idx="22">
                  <c:v>2738</c:v>
                </c:pt>
                <c:pt idx="23">
                  <c:v>2774.5</c:v>
                </c:pt>
                <c:pt idx="24">
                  <c:v>2811</c:v>
                </c:pt>
                <c:pt idx="25">
                  <c:v>2847.5</c:v>
                </c:pt>
                <c:pt idx="26">
                  <c:v>2884</c:v>
                </c:pt>
                <c:pt idx="27">
                  <c:v>2920.5</c:v>
                </c:pt>
                <c:pt idx="28">
                  <c:v>2957</c:v>
                </c:pt>
                <c:pt idx="29">
                  <c:v>2993.5</c:v>
                </c:pt>
                <c:pt idx="30">
                  <c:v>3030</c:v>
                </c:pt>
                <c:pt idx="31">
                  <c:v>3066.5</c:v>
                </c:pt>
                <c:pt idx="32">
                  <c:v>3103</c:v>
                </c:pt>
                <c:pt idx="33">
                  <c:v>3139.5</c:v>
                </c:pt>
                <c:pt idx="34">
                  <c:v>3176</c:v>
                </c:pt>
                <c:pt idx="35">
                  <c:v>3212.5</c:v>
                </c:pt>
                <c:pt idx="36">
                  <c:v>3250</c:v>
                </c:pt>
              </c:numCache>
            </c:numRef>
          </c:val>
        </c:ser>
        <c:ser>
          <c:idx val="2"/>
          <c:order val="2"/>
          <c:tx>
            <c:strRef>
              <c:f>Datos!$D$3</c:f>
              <c:strCache>
                <c:ptCount val="1"/>
                <c:pt idx="0">
                  <c:v>C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Datos!$D$4:$D$54</c:f>
              <c:numCache>
                <c:formatCode>General</c:formatCode>
                <c:ptCount val="51"/>
                <c:pt idx="0">
                  <c:v>2000</c:v>
                </c:pt>
                <c:pt idx="1">
                  <c:v>1950</c:v>
                </c:pt>
                <c:pt idx="2">
                  <c:v>1930</c:v>
                </c:pt>
                <c:pt idx="3">
                  <c:v>1900</c:v>
                </c:pt>
                <c:pt idx="4">
                  <c:v>1900</c:v>
                </c:pt>
                <c:pt idx="5">
                  <c:v>1900</c:v>
                </c:pt>
                <c:pt idx="6">
                  <c:v>1910</c:v>
                </c:pt>
                <c:pt idx="7">
                  <c:v>1930</c:v>
                </c:pt>
                <c:pt idx="8">
                  <c:v>1950</c:v>
                </c:pt>
                <c:pt idx="9">
                  <c:v>1980</c:v>
                </c:pt>
                <c:pt idx="10">
                  <c:v>2000</c:v>
                </c:pt>
                <c:pt idx="11">
                  <c:v>2030.75</c:v>
                </c:pt>
                <c:pt idx="12">
                  <c:v>2061.5</c:v>
                </c:pt>
                <c:pt idx="13">
                  <c:v>2092.25</c:v>
                </c:pt>
                <c:pt idx="14">
                  <c:v>2123</c:v>
                </c:pt>
                <c:pt idx="15">
                  <c:v>2153.75</c:v>
                </c:pt>
                <c:pt idx="16">
                  <c:v>2184.5</c:v>
                </c:pt>
                <c:pt idx="17">
                  <c:v>2215.25</c:v>
                </c:pt>
                <c:pt idx="18">
                  <c:v>2246</c:v>
                </c:pt>
                <c:pt idx="19">
                  <c:v>2276.75</c:v>
                </c:pt>
                <c:pt idx="20">
                  <c:v>2307.5</c:v>
                </c:pt>
                <c:pt idx="21">
                  <c:v>2338.25</c:v>
                </c:pt>
                <c:pt idx="22">
                  <c:v>2369</c:v>
                </c:pt>
                <c:pt idx="23">
                  <c:v>2399.75</c:v>
                </c:pt>
                <c:pt idx="24">
                  <c:v>2430.5</c:v>
                </c:pt>
                <c:pt idx="25">
                  <c:v>2461.25</c:v>
                </c:pt>
                <c:pt idx="26">
                  <c:v>2492</c:v>
                </c:pt>
                <c:pt idx="27">
                  <c:v>2522.75</c:v>
                </c:pt>
                <c:pt idx="28">
                  <c:v>2553.5</c:v>
                </c:pt>
                <c:pt idx="29">
                  <c:v>2584.25</c:v>
                </c:pt>
                <c:pt idx="30">
                  <c:v>2615</c:v>
                </c:pt>
                <c:pt idx="31">
                  <c:v>2645.75</c:v>
                </c:pt>
                <c:pt idx="32">
                  <c:v>2676.5</c:v>
                </c:pt>
                <c:pt idx="33">
                  <c:v>2707.25</c:v>
                </c:pt>
                <c:pt idx="34">
                  <c:v>2738</c:v>
                </c:pt>
                <c:pt idx="35">
                  <c:v>2768.75</c:v>
                </c:pt>
                <c:pt idx="36">
                  <c:v>2799.5</c:v>
                </c:pt>
                <c:pt idx="37">
                  <c:v>2830.25</c:v>
                </c:pt>
                <c:pt idx="38">
                  <c:v>2861</c:v>
                </c:pt>
                <c:pt idx="39">
                  <c:v>2891.75</c:v>
                </c:pt>
                <c:pt idx="40">
                  <c:v>2922.5</c:v>
                </c:pt>
                <c:pt idx="41">
                  <c:v>2953.25</c:v>
                </c:pt>
                <c:pt idx="42">
                  <c:v>2984</c:v>
                </c:pt>
                <c:pt idx="43">
                  <c:v>3014.75</c:v>
                </c:pt>
                <c:pt idx="44">
                  <c:v>3045.5</c:v>
                </c:pt>
                <c:pt idx="45">
                  <c:v>3076.25</c:v>
                </c:pt>
                <c:pt idx="46">
                  <c:v>3107</c:v>
                </c:pt>
                <c:pt idx="47">
                  <c:v>3137.75</c:v>
                </c:pt>
                <c:pt idx="48">
                  <c:v>3168.5</c:v>
                </c:pt>
                <c:pt idx="49">
                  <c:v>3199.25</c:v>
                </c:pt>
                <c:pt idx="50">
                  <c:v>3230</c:v>
                </c:pt>
              </c:numCache>
            </c:numRef>
          </c:val>
        </c:ser>
        <c:ser>
          <c:idx val="3"/>
          <c:order val="3"/>
          <c:tx>
            <c:strRef>
              <c:f>Datos!$E$3</c:f>
              <c:strCache>
                <c:ptCount val="1"/>
                <c:pt idx="0">
                  <c:v>D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Datos!$E$4:$E$54</c:f>
              <c:numCache>
                <c:formatCode>General</c:formatCode>
                <c:ptCount val="51"/>
                <c:pt idx="0">
                  <c:v>1750</c:v>
                </c:pt>
                <c:pt idx="1">
                  <c:v>1710</c:v>
                </c:pt>
                <c:pt idx="2">
                  <c:v>1690</c:v>
                </c:pt>
                <c:pt idx="3">
                  <c:v>1670</c:v>
                </c:pt>
                <c:pt idx="4">
                  <c:v>1650</c:v>
                </c:pt>
                <c:pt idx="5">
                  <c:v>1650</c:v>
                </c:pt>
                <c:pt idx="6">
                  <c:v>1650</c:v>
                </c:pt>
                <c:pt idx="7">
                  <c:v>1670</c:v>
                </c:pt>
                <c:pt idx="8">
                  <c:v>1680</c:v>
                </c:pt>
                <c:pt idx="9">
                  <c:v>1700</c:v>
                </c:pt>
                <c:pt idx="10">
                  <c:v>1730</c:v>
                </c:pt>
                <c:pt idx="11">
                  <c:v>1750</c:v>
                </c:pt>
                <c:pt idx="12">
                  <c:v>1780</c:v>
                </c:pt>
                <c:pt idx="13">
                  <c:v>1800</c:v>
                </c:pt>
                <c:pt idx="14">
                  <c:v>1830</c:v>
                </c:pt>
                <c:pt idx="15">
                  <c:v>1860</c:v>
                </c:pt>
                <c:pt idx="16">
                  <c:v>1890</c:v>
                </c:pt>
                <c:pt idx="17">
                  <c:v>1910</c:v>
                </c:pt>
                <c:pt idx="18">
                  <c:v>1950</c:v>
                </c:pt>
                <c:pt idx="19">
                  <c:v>1975</c:v>
                </c:pt>
                <c:pt idx="20">
                  <c:v>2000</c:v>
                </c:pt>
                <c:pt idx="21">
                  <c:v>2028.33</c:v>
                </c:pt>
                <c:pt idx="22">
                  <c:v>2056.66</c:v>
                </c:pt>
                <c:pt idx="23">
                  <c:v>2084.9899999999998</c:v>
                </c:pt>
                <c:pt idx="24">
                  <c:v>2113.3200000000002</c:v>
                </c:pt>
                <c:pt idx="25">
                  <c:v>2141.6499999999987</c:v>
                </c:pt>
                <c:pt idx="26">
                  <c:v>2169.9799999999996</c:v>
                </c:pt>
                <c:pt idx="27">
                  <c:v>2198.3099999999995</c:v>
                </c:pt>
                <c:pt idx="28">
                  <c:v>2226.6399999999994</c:v>
                </c:pt>
                <c:pt idx="29">
                  <c:v>2254.9699999999993</c:v>
                </c:pt>
                <c:pt idx="30">
                  <c:v>2283.2999999999993</c:v>
                </c:pt>
                <c:pt idx="31">
                  <c:v>2311.6299999999987</c:v>
                </c:pt>
                <c:pt idx="32">
                  <c:v>2339.9599999999991</c:v>
                </c:pt>
                <c:pt idx="33">
                  <c:v>2368.2899999999931</c:v>
                </c:pt>
                <c:pt idx="34">
                  <c:v>2396.619999999999</c:v>
                </c:pt>
                <c:pt idx="35">
                  <c:v>2424.9499999999989</c:v>
                </c:pt>
                <c:pt idx="36">
                  <c:v>2453.2799999999988</c:v>
                </c:pt>
                <c:pt idx="37">
                  <c:v>2481.6099999999988</c:v>
                </c:pt>
                <c:pt idx="38">
                  <c:v>2509.9399999999991</c:v>
                </c:pt>
                <c:pt idx="39">
                  <c:v>2538.2699999999932</c:v>
                </c:pt>
                <c:pt idx="40">
                  <c:v>2566.5999999999985</c:v>
                </c:pt>
                <c:pt idx="41">
                  <c:v>2594.9299999999985</c:v>
                </c:pt>
                <c:pt idx="42">
                  <c:v>2623.2599999999984</c:v>
                </c:pt>
                <c:pt idx="43">
                  <c:v>2651.5899999999983</c:v>
                </c:pt>
                <c:pt idx="44">
                  <c:v>2679.9199999999992</c:v>
                </c:pt>
                <c:pt idx="45">
                  <c:v>2708.2499999999927</c:v>
                </c:pt>
                <c:pt idx="46">
                  <c:v>2736.5799999999981</c:v>
                </c:pt>
                <c:pt idx="47">
                  <c:v>2764.909999999998</c:v>
                </c:pt>
                <c:pt idx="48">
                  <c:v>2793.239999999998</c:v>
                </c:pt>
                <c:pt idx="49">
                  <c:v>2821.5699999999947</c:v>
                </c:pt>
                <c:pt idx="50">
                  <c:v>2850</c:v>
                </c:pt>
              </c:numCache>
            </c:numRef>
          </c:val>
        </c:ser>
        <c:ser>
          <c:idx val="4"/>
          <c:order val="4"/>
          <c:tx>
            <c:strRef>
              <c:f>Datos!$F$3</c:f>
              <c:strCache>
                <c:ptCount val="1"/>
                <c:pt idx="0">
                  <c:v>E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Datos!$F$4:$F$54</c:f>
              <c:numCache>
                <c:formatCode>General</c:formatCode>
                <c:ptCount val="51"/>
                <c:pt idx="0">
                  <c:v>1500</c:v>
                </c:pt>
                <c:pt idx="1">
                  <c:v>1460</c:v>
                </c:pt>
                <c:pt idx="2">
                  <c:v>1445</c:v>
                </c:pt>
                <c:pt idx="3">
                  <c:v>1430</c:v>
                </c:pt>
                <c:pt idx="4">
                  <c:v>1415</c:v>
                </c:pt>
                <c:pt idx="5">
                  <c:v>1400</c:v>
                </c:pt>
                <c:pt idx="6">
                  <c:v>1400</c:v>
                </c:pt>
                <c:pt idx="7">
                  <c:v>1400</c:v>
                </c:pt>
                <c:pt idx="8">
                  <c:v>1400</c:v>
                </c:pt>
                <c:pt idx="9">
                  <c:v>1415</c:v>
                </c:pt>
                <c:pt idx="10">
                  <c:v>1430</c:v>
                </c:pt>
                <c:pt idx="11">
                  <c:v>1445</c:v>
                </c:pt>
                <c:pt idx="12">
                  <c:v>1460</c:v>
                </c:pt>
                <c:pt idx="13">
                  <c:v>1490</c:v>
                </c:pt>
                <c:pt idx="14">
                  <c:v>1520</c:v>
                </c:pt>
                <c:pt idx="15">
                  <c:v>1540</c:v>
                </c:pt>
                <c:pt idx="16">
                  <c:v>1565</c:v>
                </c:pt>
                <c:pt idx="17">
                  <c:v>1590</c:v>
                </c:pt>
                <c:pt idx="18">
                  <c:v>1620</c:v>
                </c:pt>
                <c:pt idx="19">
                  <c:v>1640</c:v>
                </c:pt>
                <c:pt idx="20">
                  <c:v>1670</c:v>
                </c:pt>
                <c:pt idx="21">
                  <c:v>1696</c:v>
                </c:pt>
                <c:pt idx="22">
                  <c:v>1722</c:v>
                </c:pt>
                <c:pt idx="23">
                  <c:v>1748</c:v>
                </c:pt>
                <c:pt idx="24">
                  <c:v>1774</c:v>
                </c:pt>
                <c:pt idx="25">
                  <c:v>1800</c:v>
                </c:pt>
                <c:pt idx="26">
                  <c:v>1826</c:v>
                </c:pt>
                <c:pt idx="27">
                  <c:v>1852</c:v>
                </c:pt>
                <c:pt idx="28">
                  <c:v>1878</c:v>
                </c:pt>
                <c:pt idx="29">
                  <c:v>1904</c:v>
                </c:pt>
                <c:pt idx="30">
                  <c:v>1930</c:v>
                </c:pt>
                <c:pt idx="31">
                  <c:v>1956</c:v>
                </c:pt>
                <c:pt idx="32">
                  <c:v>1982</c:v>
                </c:pt>
                <c:pt idx="33">
                  <c:v>2008</c:v>
                </c:pt>
                <c:pt idx="34">
                  <c:v>2034</c:v>
                </c:pt>
                <c:pt idx="35">
                  <c:v>2060</c:v>
                </c:pt>
                <c:pt idx="36">
                  <c:v>2086</c:v>
                </c:pt>
                <c:pt idx="37">
                  <c:v>2112</c:v>
                </c:pt>
                <c:pt idx="38">
                  <c:v>2138</c:v>
                </c:pt>
                <c:pt idx="39">
                  <c:v>2164</c:v>
                </c:pt>
                <c:pt idx="40">
                  <c:v>2190</c:v>
                </c:pt>
                <c:pt idx="41">
                  <c:v>2216</c:v>
                </c:pt>
                <c:pt idx="42">
                  <c:v>2242</c:v>
                </c:pt>
                <c:pt idx="43">
                  <c:v>2268</c:v>
                </c:pt>
                <c:pt idx="44">
                  <c:v>2294</c:v>
                </c:pt>
                <c:pt idx="45">
                  <c:v>2320</c:v>
                </c:pt>
                <c:pt idx="46">
                  <c:v>2346</c:v>
                </c:pt>
                <c:pt idx="47">
                  <c:v>2372</c:v>
                </c:pt>
                <c:pt idx="48">
                  <c:v>2398</c:v>
                </c:pt>
                <c:pt idx="49">
                  <c:v>2424</c:v>
                </c:pt>
                <c:pt idx="50">
                  <c:v>2450</c:v>
                </c:pt>
              </c:numCache>
            </c:numRef>
          </c:val>
        </c:ser>
        <c:ser>
          <c:idx val="5"/>
          <c:order val="5"/>
          <c:tx>
            <c:strRef>
              <c:f>Datos!$G$3</c:f>
              <c:strCache>
                <c:ptCount val="1"/>
                <c:pt idx="0">
                  <c:v>F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Datos!$G$4:$G$54</c:f>
              <c:numCache>
                <c:formatCode>General</c:formatCode>
                <c:ptCount val="51"/>
                <c:pt idx="0">
                  <c:v>1250</c:v>
                </c:pt>
                <c:pt idx="1">
                  <c:v>1225</c:v>
                </c:pt>
                <c:pt idx="2">
                  <c:v>1200</c:v>
                </c:pt>
                <c:pt idx="3">
                  <c:v>1190</c:v>
                </c:pt>
                <c:pt idx="4">
                  <c:v>1180</c:v>
                </c:pt>
                <c:pt idx="5">
                  <c:v>1175</c:v>
                </c:pt>
                <c:pt idx="6">
                  <c:v>1170</c:v>
                </c:pt>
                <c:pt idx="7">
                  <c:v>1170</c:v>
                </c:pt>
                <c:pt idx="8">
                  <c:v>1175</c:v>
                </c:pt>
                <c:pt idx="9">
                  <c:v>1180</c:v>
                </c:pt>
                <c:pt idx="10">
                  <c:v>1190</c:v>
                </c:pt>
                <c:pt idx="11">
                  <c:v>1200</c:v>
                </c:pt>
                <c:pt idx="12">
                  <c:v>1220</c:v>
                </c:pt>
                <c:pt idx="13">
                  <c:v>1240</c:v>
                </c:pt>
                <c:pt idx="14">
                  <c:v>1250</c:v>
                </c:pt>
                <c:pt idx="15">
                  <c:v>1272.8</c:v>
                </c:pt>
                <c:pt idx="16">
                  <c:v>1295.5999999999999</c:v>
                </c:pt>
                <c:pt idx="17">
                  <c:v>1318.3999999999999</c:v>
                </c:pt>
                <c:pt idx="18">
                  <c:v>1341.1999999999998</c:v>
                </c:pt>
                <c:pt idx="19">
                  <c:v>1364</c:v>
                </c:pt>
                <c:pt idx="20">
                  <c:v>1386.7999999999997</c:v>
                </c:pt>
                <c:pt idx="21">
                  <c:v>1409.5999999999997</c:v>
                </c:pt>
                <c:pt idx="22">
                  <c:v>1432.3999999999996</c:v>
                </c:pt>
                <c:pt idx="23">
                  <c:v>1455.1999999999996</c:v>
                </c:pt>
                <c:pt idx="24">
                  <c:v>1477.9999999999995</c:v>
                </c:pt>
                <c:pt idx="25">
                  <c:v>1500.7999999999995</c:v>
                </c:pt>
                <c:pt idx="26">
                  <c:v>1523.5999999999995</c:v>
                </c:pt>
                <c:pt idx="27">
                  <c:v>1546.3999999999994</c:v>
                </c:pt>
                <c:pt idx="28">
                  <c:v>1569.1999999999994</c:v>
                </c:pt>
                <c:pt idx="29">
                  <c:v>1591.9999999999993</c:v>
                </c:pt>
                <c:pt idx="30">
                  <c:v>1614.7999999999993</c:v>
                </c:pt>
                <c:pt idx="31">
                  <c:v>1637.5999999999992</c:v>
                </c:pt>
                <c:pt idx="32">
                  <c:v>1660.3999999999992</c:v>
                </c:pt>
                <c:pt idx="33">
                  <c:v>1683.1999999999978</c:v>
                </c:pt>
                <c:pt idx="34">
                  <c:v>1705.9999999999991</c:v>
                </c:pt>
                <c:pt idx="35">
                  <c:v>1728.799999999999</c:v>
                </c:pt>
                <c:pt idx="36">
                  <c:v>1751.599999999999</c:v>
                </c:pt>
                <c:pt idx="37">
                  <c:v>1774.399999999999</c:v>
                </c:pt>
                <c:pt idx="38">
                  <c:v>1797.1999999999978</c:v>
                </c:pt>
                <c:pt idx="39">
                  <c:v>1819.9999999999989</c:v>
                </c:pt>
                <c:pt idx="40">
                  <c:v>1842.7999999999988</c:v>
                </c:pt>
                <c:pt idx="41">
                  <c:v>1865.5999999999988</c:v>
                </c:pt>
                <c:pt idx="42">
                  <c:v>1888.3999999999978</c:v>
                </c:pt>
                <c:pt idx="43">
                  <c:v>1911.1999999999978</c:v>
                </c:pt>
                <c:pt idx="44">
                  <c:v>1933.9999999999986</c:v>
                </c:pt>
                <c:pt idx="45">
                  <c:v>1956.7999999999986</c:v>
                </c:pt>
                <c:pt idx="46">
                  <c:v>1979.5999999999979</c:v>
                </c:pt>
                <c:pt idx="47">
                  <c:v>2002.3999999999978</c:v>
                </c:pt>
                <c:pt idx="48">
                  <c:v>2025.1999999999978</c:v>
                </c:pt>
                <c:pt idx="49">
                  <c:v>2047.9999999999984</c:v>
                </c:pt>
                <c:pt idx="50">
                  <c:v>2070</c:v>
                </c:pt>
              </c:numCache>
            </c:numRef>
          </c:val>
        </c:ser>
        <c:ser>
          <c:idx val="6"/>
          <c:order val="6"/>
          <c:tx>
            <c:strRef>
              <c:f>Datos!$H$3</c:f>
              <c:strCache>
                <c:ptCount val="1"/>
                <c:pt idx="0">
                  <c:v>G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Datos!$H$4:$H$54</c:f>
              <c:numCache>
                <c:formatCode>General</c:formatCode>
                <c:ptCount val="51"/>
                <c:pt idx="0">
                  <c:v>1000</c:v>
                </c:pt>
                <c:pt idx="1">
                  <c:v>985</c:v>
                </c:pt>
                <c:pt idx="2">
                  <c:v>965</c:v>
                </c:pt>
                <c:pt idx="3">
                  <c:v>950</c:v>
                </c:pt>
                <c:pt idx="4">
                  <c:v>940</c:v>
                </c:pt>
                <c:pt idx="5">
                  <c:v>930</c:v>
                </c:pt>
                <c:pt idx="6">
                  <c:v>920</c:v>
                </c:pt>
                <c:pt idx="7">
                  <c:v>920</c:v>
                </c:pt>
                <c:pt idx="8">
                  <c:v>920</c:v>
                </c:pt>
                <c:pt idx="9">
                  <c:v>920</c:v>
                </c:pt>
                <c:pt idx="10">
                  <c:v>925</c:v>
                </c:pt>
                <c:pt idx="11">
                  <c:v>930</c:v>
                </c:pt>
                <c:pt idx="12">
                  <c:v>940</c:v>
                </c:pt>
                <c:pt idx="13">
                  <c:v>950</c:v>
                </c:pt>
                <c:pt idx="14">
                  <c:v>955</c:v>
                </c:pt>
                <c:pt idx="15">
                  <c:v>970</c:v>
                </c:pt>
                <c:pt idx="16">
                  <c:v>985</c:v>
                </c:pt>
                <c:pt idx="17">
                  <c:v>1005</c:v>
                </c:pt>
                <c:pt idx="18">
                  <c:v>1026.5</c:v>
                </c:pt>
                <c:pt idx="19">
                  <c:v>1048</c:v>
                </c:pt>
                <c:pt idx="20">
                  <c:v>1069.5</c:v>
                </c:pt>
                <c:pt idx="21">
                  <c:v>1091</c:v>
                </c:pt>
                <c:pt idx="22">
                  <c:v>1112.5</c:v>
                </c:pt>
                <c:pt idx="23">
                  <c:v>1134</c:v>
                </c:pt>
                <c:pt idx="24">
                  <c:v>1155.5</c:v>
                </c:pt>
                <c:pt idx="25">
                  <c:v>1177</c:v>
                </c:pt>
                <c:pt idx="26">
                  <c:v>1198.5</c:v>
                </c:pt>
                <c:pt idx="27">
                  <c:v>1220</c:v>
                </c:pt>
                <c:pt idx="28">
                  <c:v>1241.5</c:v>
                </c:pt>
                <c:pt idx="29">
                  <c:v>1263</c:v>
                </c:pt>
                <c:pt idx="30">
                  <c:v>1284.5</c:v>
                </c:pt>
                <c:pt idx="31">
                  <c:v>1306</c:v>
                </c:pt>
                <c:pt idx="32">
                  <c:v>1327.5</c:v>
                </c:pt>
                <c:pt idx="33">
                  <c:v>1349</c:v>
                </c:pt>
                <c:pt idx="34">
                  <c:v>1370.5</c:v>
                </c:pt>
                <c:pt idx="35">
                  <c:v>1392</c:v>
                </c:pt>
                <c:pt idx="36">
                  <c:v>1413.5</c:v>
                </c:pt>
                <c:pt idx="37">
                  <c:v>1435</c:v>
                </c:pt>
                <c:pt idx="38">
                  <c:v>1456.5</c:v>
                </c:pt>
                <c:pt idx="39">
                  <c:v>1478</c:v>
                </c:pt>
                <c:pt idx="40">
                  <c:v>1499.5</c:v>
                </c:pt>
                <c:pt idx="41">
                  <c:v>1521</c:v>
                </c:pt>
                <c:pt idx="42">
                  <c:v>1542.5</c:v>
                </c:pt>
                <c:pt idx="43">
                  <c:v>1564</c:v>
                </c:pt>
                <c:pt idx="44">
                  <c:v>1585.5</c:v>
                </c:pt>
                <c:pt idx="45">
                  <c:v>1607</c:v>
                </c:pt>
                <c:pt idx="46">
                  <c:v>1628.5</c:v>
                </c:pt>
                <c:pt idx="47">
                  <c:v>1650</c:v>
                </c:pt>
                <c:pt idx="48">
                  <c:v>1671.5</c:v>
                </c:pt>
                <c:pt idx="49">
                  <c:v>1693</c:v>
                </c:pt>
                <c:pt idx="50">
                  <c:v>1715</c:v>
                </c:pt>
              </c:numCache>
            </c:numRef>
          </c:val>
        </c:ser>
        <c:ser>
          <c:idx val="7"/>
          <c:order val="7"/>
          <c:tx>
            <c:strRef>
              <c:f>Datos!$I$3</c:f>
              <c:strCache>
                <c:ptCount val="1"/>
                <c:pt idx="0">
                  <c:v>H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Datos!$I$4:$I$54</c:f>
              <c:numCache>
                <c:formatCode>General</c:formatCode>
                <c:ptCount val="51"/>
                <c:pt idx="0">
                  <c:v>750</c:v>
                </c:pt>
                <c:pt idx="1">
                  <c:v>710</c:v>
                </c:pt>
                <c:pt idx="2">
                  <c:v>685</c:v>
                </c:pt>
                <c:pt idx="3">
                  <c:v>660</c:v>
                </c:pt>
                <c:pt idx="4">
                  <c:v>640</c:v>
                </c:pt>
                <c:pt idx="5">
                  <c:v>620</c:v>
                </c:pt>
                <c:pt idx="6">
                  <c:v>600</c:v>
                </c:pt>
                <c:pt idx="7">
                  <c:v>590</c:v>
                </c:pt>
                <c:pt idx="8">
                  <c:v>580</c:v>
                </c:pt>
                <c:pt idx="9">
                  <c:v>570</c:v>
                </c:pt>
                <c:pt idx="10">
                  <c:v>560</c:v>
                </c:pt>
                <c:pt idx="11">
                  <c:v>550</c:v>
                </c:pt>
                <c:pt idx="12">
                  <c:v>550</c:v>
                </c:pt>
                <c:pt idx="13">
                  <c:v>550</c:v>
                </c:pt>
                <c:pt idx="14">
                  <c:v>550</c:v>
                </c:pt>
                <c:pt idx="15">
                  <c:v>555</c:v>
                </c:pt>
                <c:pt idx="16">
                  <c:v>565</c:v>
                </c:pt>
                <c:pt idx="17">
                  <c:v>575</c:v>
                </c:pt>
                <c:pt idx="18">
                  <c:v>585</c:v>
                </c:pt>
                <c:pt idx="19">
                  <c:v>595</c:v>
                </c:pt>
                <c:pt idx="20">
                  <c:v>605</c:v>
                </c:pt>
                <c:pt idx="21">
                  <c:v>616.5</c:v>
                </c:pt>
                <c:pt idx="22">
                  <c:v>628</c:v>
                </c:pt>
                <c:pt idx="23">
                  <c:v>639.5</c:v>
                </c:pt>
                <c:pt idx="24">
                  <c:v>651</c:v>
                </c:pt>
                <c:pt idx="25">
                  <c:v>662.5</c:v>
                </c:pt>
                <c:pt idx="26">
                  <c:v>674</c:v>
                </c:pt>
                <c:pt idx="27">
                  <c:v>685.5</c:v>
                </c:pt>
                <c:pt idx="28">
                  <c:v>697</c:v>
                </c:pt>
                <c:pt idx="29">
                  <c:v>708.5</c:v>
                </c:pt>
                <c:pt idx="30">
                  <c:v>720</c:v>
                </c:pt>
                <c:pt idx="31">
                  <c:v>731.5</c:v>
                </c:pt>
                <c:pt idx="32">
                  <c:v>743</c:v>
                </c:pt>
                <c:pt idx="33">
                  <c:v>754.5</c:v>
                </c:pt>
                <c:pt idx="34">
                  <c:v>766</c:v>
                </c:pt>
                <c:pt idx="35">
                  <c:v>777.5</c:v>
                </c:pt>
                <c:pt idx="36">
                  <c:v>789</c:v>
                </c:pt>
                <c:pt idx="37">
                  <c:v>800.5</c:v>
                </c:pt>
                <c:pt idx="38">
                  <c:v>812</c:v>
                </c:pt>
                <c:pt idx="39">
                  <c:v>823.5</c:v>
                </c:pt>
                <c:pt idx="40">
                  <c:v>835</c:v>
                </c:pt>
                <c:pt idx="41">
                  <c:v>846.5</c:v>
                </c:pt>
                <c:pt idx="42">
                  <c:v>858</c:v>
                </c:pt>
                <c:pt idx="43">
                  <c:v>869.5</c:v>
                </c:pt>
                <c:pt idx="44">
                  <c:v>881</c:v>
                </c:pt>
                <c:pt idx="45">
                  <c:v>892.5</c:v>
                </c:pt>
                <c:pt idx="46">
                  <c:v>904</c:v>
                </c:pt>
                <c:pt idx="47">
                  <c:v>915.5</c:v>
                </c:pt>
                <c:pt idx="48">
                  <c:v>927</c:v>
                </c:pt>
                <c:pt idx="49">
                  <c:v>938.5</c:v>
                </c:pt>
                <c:pt idx="50">
                  <c:v>950</c:v>
                </c:pt>
              </c:numCache>
            </c:numRef>
          </c:val>
        </c:ser>
        <c:ser>
          <c:idx val="8"/>
          <c:order val="8"/>
          <c:tx>
            <c:strRef>
              <c:f>Datos!$J$3</c:f>
              <c:strCache>
                <c:ptCount val="1"/>
                <c:pt idx="0">
                  <c:v>RN SOPA PALLO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Datos!$A$4:$A$54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Datos!$J$4:$J$54</c:f>
              <c:numCache>
                <c:formatCode>General</c:formatCode>
                <c:ptCount val="51"/>
                <c:pt idx="0">
                  <c:v>1560</c:v>
                </c:pt>
                <c:pt idx="1">
                  <c:v>1590</c:v>
                </c:pt>
                <c:pt idx="2">
                  <c:v>1600</c:v>
                </c:pt>
                <c:pt idx="3">
                  <c:v>1620</c:v>
                </c:pt>
                <c:pt idx="4">
                  <c:v>1630</c:v>
                </c:pt>
                <c:pt idx="5">
                  <c:v>1680</c:v>
                </c:pt>
                <c:pt idx="6">
                  <c:v>1680</c:v>
                </c:pt>
                <c:pt idx="7">
                  <c:v>1680</c:v>
                </c:pt>
                <c:pt idx="8">
                  <c:v>1700</c:v>
                </c:pt>
                <c:pt idx="9">
                  <c:v>1710</c:v>
                </c:pt>
                <c:pt idx="10">
                  <c:v>1770</c:v>
                </c:pt>
                <c:pt idx="11">
                  <c:v>1810</c:v>
                </c:pt>
                <c:pt idx="12">
                  <c:v>1840</c:v>
                </c:pt>
                <c:pt idx="13">
                  <c:v>1920</c:v>
                </c:pt>
                <c:pt idx="14">
                  <c:v>1850</c:v>
                </c:pt>
                <c:pt idx="15">
                  <c:v>1860</c:v>
                </c:pt>
                <c:pt idx="16">
                  <c:v>1860</c:v>
                </c:pt>
                <c:pt idx="17">
                  <c:v>1860</c:v>
                </c:pt>
                <c:pt idx="18">
                  <c:v>1930</c:v>
                </c:pt>
                <c:pt idx="19">
                  <c:v>1960</c:v>
                </c:pt>
                <c:pt idx="20">
                  <c:v>2100</c:v>
                </c:pt>
                <c:pt idx="21">
                  <c:v>2040</c:v>
                </c:pt>
                <c:pt idx="22">
                  <c:v>2060</c:v>
                </c:pt>
                <c:pt idx="23">
                  <c:v>2100</c:v>
                </c:pt>
                <c:pt idx="24">
                  <c:v>2140</c:v>
                </c:pt>
                <c:pt idx="25">
                  <c:v>2170</c:v>
                </c:pt>
                <c:pt idx="26">
                  <c:v>2200</c:v>
                </c:pt>
                <c:pt idx="27">
                  <c:v>2230</c:v>
                </c:pt>
                <c:pt idx="28">
                  <c:v>2270</c:v>
                </c:pt>
                <c:pt idx="29">
                  <c:v>2360</c:v>
                </c:pt>
                <c:pt idx="30">
                  <c:v>2370</c:v>
                </c:pt>
                <c:pt idx="31">
                  <c:v>2370</c:v>
                </c:pt>
              </c:numCache>
            </c:numRef>
          </c:val>
          <c:smooth val="1"/>
        </c:ser>
        <c:marker val="1"/>
        <c:axId val="55458432"/>
        <c:axId val="55501568"/>
      </c:lineChart>
      <c:catAx>
        <c:axId val="55458432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lang="es-ES" sz="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5501568"/>
        <c:crosses val="autoZero"/>
        <c:auto val="1"/>
        <c:lblAlgn val="ctr"/>
        <c:lblOffset val="100"/>
        <c:tickLblSkip val="2"/>
        <c:tickMarkSkip val="1"/>
      </c:catAx>
      <c:valAx>
        <c:axId val="55501568"/>
        <c:scaling>
          <c:orientation val="minMax"/>
          <c:max val="3250"/>
          <c:min val="5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S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545843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5477629250058"/>
          <c:y val="0.13622683240544331"/>
          <c:w val="0.12343489264199758"/>
          <c:h val="0.5852927244853884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s-ES" sz="7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C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S" sz="1600" b="1"/>
                </a:pPr>
                <a:endParaRPr lang="es-EC"/>
              </a:p>
            </c:txPr>
            <c:showVal val="1"/>
            <c:showLeaderLines val="1"/>
          </c:dLbls>
          <c:cat>
            <c:strRef>
              <c:f>Hoja3!$B$3:$B$5</c:f>
              <c:strCache>
                <c:ptCount val="3"/>
                <c:pt idx="1">
                  <c:v>MASCULINO</c:v>
                </c:pt>
                <c:pt idx="2">
                  <c:v>FEMENINO</c:v>
                </c:pt>
              </c:strCache>
            </c:strRef>
          </c:cat>
          <c:val>
            <c:numRef>
              <c:f>Hoja3!$C$3:$C$5</c:f>
              <c:numCache>
                <c:formatCode>0.0</c:formatCode>
                <c:ptCount val="3"/>
                <c:pt idx="1">
                  <c:v>58.333333333333336</c:v>
                </c:pt>
                <c:pt idx="2">
                  <c:v>41.666666666666565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lang="es-ES"/>
          </a:pPr>
          <a:endParaRPr lang="es-EC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Val val="1"/>
          </c:dLbls>
          <c:cat>
            <c:strRef>
              <c:f>Hoja3!$C$19:$C$23</c:f>
              <c:strCache>
                <c:ptCount val="5"/>
                <c:pt idx="0">
                  <c:v>Prem extremo</c:v>
                </c:pt>
                <c:pt idx="1">
                  <c:v>Prem Moderado</c:v>
                </c:pt>
                <c:pt idx="2">
                  <c:v>Prem Leve</c:v>
                </c:pt>
                <c:pt idx="3">
                  <c:v>A Término</c:v>
                </c:pt>
                <c:pt idx="4">
                  <c:v>Post Término</c:v>
                </c:pt>
              </c:strCache>
            </c:strRef>
          </c:cat>
          <c:val>
            <c:numRef>
              <c:f>Hoja3!$D$19:$D$23</c:f>
              <c:numCache>
                <c:formatCode>0.0</c:formatCode>
                <c:ptCount val="5"/>
                <c:pt idx="0">
                  <c:v>3.2258064516129052</c:v>
                </c:pt>
                <c:pt idx="1">
                  <c:v>22.580645161290324</c:v>
                </c:pt>
                <c:pt idx="2">
                  <c:v>25.806451612903224</c:v>
                </c:pt>
                <c:pt idx="3">
                  <c:v>45.161290322580662</c:v>
                </c:pt>
                <c:pt idx="4">
                  <c:v>3.2258064516129052</c:v>
                </c:pt>
              </c:numCache>
            </c:numRef>
          </c:val>
        </c:ser>
        <c:shape val="box"/>
        <c:axId val="74556160"/>
        <c:axId val="74557696"/>
        <c:axId val="0"/>
      </c:bar3DChart>
      <c:catAx>
        <c:axId val="745561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>
                <a:solidFill>
                  <a:schemeClr val="bg2">
                    <a:lumMod val="90000"/>
                  </a:schemeClr>
                </a:solidFill>
              </a:defRPr>
            </a:pPr>
            <a:endParaRPr lang="es-EC"/>
          </a:p>
        </c:txPr>
        <c:crossAx val="74557696"/>
        <c:crosses val="autoZero"/>
        <c:auto val="1"/>
        <c:lblAlgn val="ctr"/>
        <c:lblOffset val="100"/>
      </c:catAx>
      <c:valAx>
        <c:axId val="745576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s-ES">
                <a:solidFill>
                  <a:schemeClr val="bg2">
                    <a:lumMod val="90000"/>
                  </a:schemeClr>
                </a:solidFill>
              </a:defRPr>
            </a:pPr>
            <a:endParaRPr lang="es-EC"/>
          </a:p>
        </c:txPr>
        <c:crossAx val="74556160"/>
        <c:crosses val="autoZero"/>
        <c:crossBetween val="between"/>
      </c:valAx>
    </c:plotArea>
    <c:plotVisOnly val="1"/>
  </c:chart>
  <c:spPr>
    <a:solidFill>
      <a:schemeClr val="tx1"/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2"/>
  <c:chart>
    <c:title>
      <c:tx>
        <c:rich>
          <a:bodyPr/>
          <a:lstStyle/>
          <a:p>
            <a:pPr>
              <a:defRPr lang="es-ES"/>
            </a:pPr>
            <a:r>
              <a:rPr lang="es-ES"/>
              <a:t>% CASOS MMC POR TIPO DE PARTO</a:t>
            </a:r>
          </a:p>
        </c:rich>
      </c:tx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es-ES" sz="2000"/>
                </a:pPr>
                <a:endParaRPr lang="es-EC"/>
              </a:p>
            </c:txPr>
            <c:showPercent val="1"/>
            <c:showLeaderLines val="1"/>
          </c:dLbls>
          <c:cat>
            <c:strRef>
              <c:f>Hoja3!$C$53:$C$54</c:f>
              <c:strCache>
                <c:ptCount val="2"/>
                <c:pt idx="0">
                  <c:v>CESAREA</c:v>
                </c:pt>
                <c:pt idx="1">
                  <c:v>VC</c:v>
                </c:pt>
              </c:strCache>
            </c:strRef>
          </c:cat>
          <c:val>
            <c:numRef>
              <c:f>Hoja3!$D$53:$D$54</c:f>
              <c:numCache>
                <c:formatCode>0.0</c:formatCode>
                <c:ptCount val="2"/>
                <c:pt idx="0">
                  <c:v>37.037037037037024</c:v>
                </c:pt>
                <c:pt idx="1">
                  <c:v>62.962962962962962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lang="es-ES"/>
          </a:pPr>
          <a:endParaRPr lang="es-EC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0.22917</cdr:x>
      <cdr:y>0.01736</cdr:y>
    </cdr:from>
    <cdr:to>
      <cdr:x>0.78958</cdr:x>
      <cdr:y>0.11111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047750" y="47625"/>
          <a:ext cx="2562224" cy="25717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600" b="1">
              <a:solidFill>
                <a:srgbClr val="00B0F0"/>
              </a:solidFill>
            </a:rPr>
            <a:t>% PACIENTES MMC POR EG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29/10/2013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12575-5ECC-47E6-9100-8F52C13CC387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29/10/2013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EL </a:t>
            </a:r>
            <a:r>
              <a:rPr lang="es-ES" dirty="0" smtClean="0"/>
              <a:t>METODO MADRE CANGURO EN ecuador</a:t>
            </a:r>
            <a:endParaRPr lang="es-E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C" dirty="0" smtClean="0"/>
              <a:t>MINISTERIO DE SALUD PÚBLICA – URC.CHS </a:t>
            </a:r>
            <a:endParaRPr lang="es-ES" dirty="0"/>
          </a:p>
        </p:txBody>
      </p:sp>
      <p:pic>
        <p:nvPicPr>
          <p:cNvPr id="7" name="6 Marcador de posición de imagen" descr="Madre canguro 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325" b="12325"/>
          <a:stretch>
            <a:fillRect/>
          </a:stretch>
        </p:blipFill>
        <p:spPr/>
      </p:pic>
      <p:grpSp>
        <p:nvGrpSpPr>
          <p:cNvPr id="5" name="3 Grupo"/>
          <p:cNvGrpSpPr/>
          <p:nvPr/>
        </p:nvGrpSpPr>
        <p:grpSpPr>
          <a:xfrm>
            <a:off x="3571901" y="6143644"/>
            <a:ext cx="5357817" cy="428628"/>
            <a:chOff x="250389" y="285728"/>
            <a:chExt cx="7679197" cy="836619"/>
          </a:xfrm>
        </p:grpSpPr>
        <p:pic>
          <p:nvPicPr>
            <p:cNvPr id="6" name="5 Imagen" descr="logo-bluemsp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85728"/>
              <a:ext cx="1724025" cy="552450"/>
            </a:xfrm>
            <a:prstGeom prst="rect">
              <a:avLst/>
            </a:prstGeom>
            <a:noFill/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389" y="914383"/>
              <a:ext cx="1858962" cy="20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Dirección Provincial de Salud Cotopaxi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3700" y="447675"/>
              <a:ext cx="37242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9 Imagen" descr="chs_rgb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428604"/>
              <a:ext cx="1000132" cy="4653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14348" y="4143380"/>
            <a:ext cx="7781730" cy="857264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err="1" smtClean="0"/>
              <a:t>SeCOND</a:t>
            </a:r>
            <a:r>
              <a:rPr lang="es-ES" dirty="0" smtClean="0"/>
              <a:t> STAGE</a:t>
            </a:r>
            <a:endParaRPr lang="es-ES" dirty="0"/>
          </a:p>
        </p:txBody>
      </p:sp>
      <p:pic>
        <p:nvPicPr>
          <p:cNvPr id="8" name="7 Marcador de posición de imagen" descr="MMC 2013 3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9 Marcador de posición de imagen" descr="MMC 2013 4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4" name="13 Marcador de posición de imagen" descr="MMC 2013 5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1" name="Rectangle 2"/>
          <p:cNvSpPr>
            <a:spLocks noGrp="1"/>
          </p:cNvSpPr>
          <p:nvPr>
            <p:ph type="body" sz="quarter" idx="14"/>
          </p:nvPr>
        </p:nvSpPr>
        <p:spPr>
          <a:xfrm>
            <a:off x="0" y="5000636"/>
            <a:ext cx="9144000" cy="1857364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n-US" sz="2800" dirty="0" err="1" smtClean="0"/>
              <a:t>Empezar</a:t>
            </a:r>
            <a:r>
              <a:rPr lang="en-US" sz="2800" dirty="0" smtClean="0"/>
              <a:t> la </a:t>
            </a:r>
            <a:r>
              <a:rPr lang="en-US" sz="2800" dirty="0" err="1" smtClean="0"/>
              <a:t>aplicación</a:t>
            </a:r>
            <a:r>
              <a:rPr lang="en-US" sz="2800" dirty="0" smtClean="0"/>
              <a:t> de las </a:t>
            </a:r>
            <a:r>
              <a:rPr lang="en-US" sz="2800" dirty="0" err="1" smtClean="0"/>
              <a:t>actividades</a:t>
            </a:r>
            <a:r>
              <a:rPr lang="en-US" sz="2800" dirty="0" smtClean="0"/>
              <a:t> </a:t>
            </a:r>
            <a:r>
              <a:rPr lang="en-US" sz="2800" dirty="0" err="1" smtClean="0"/>
              <a:t>inherentes</a:t>
            </a:r>
            <a:r>
              <a:rPr lang="en-US" sz="2800" dirty="0" smtClean="0"/>
              <a:t> a la </a:t>
            </a:r>
            <a:r>
              <a:rPr lang="en-US" sz="2800" dirty="0" err="1" smtClean="0"/>
              <a:t>Metodología</a:t>
            </a:r>
            <a:r>
              <a:rPr lang="en-US" sz="2800" dirty="0" smtClean="0"/>
              <a:t> </a:t>
            </a:r>
            <a:r>
              <a:rPr lang="en-US" sz="2800" dirty="0" err="1" smtClean="0"/>
              <a:t>MadreCanguro</a:t>
            </a:r>
            <a:r>
              <a:rPr lang="en-US" sz="2800" dirty="0" smtClean="0"/>
              <a:t>, </a:t>
            </a:r>
            <a:r>
              <a:rPr lang="en-US" sz="2800" dirty="0" err="1" smtClean="0"/>
              <a:t>independientemente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disponibilidad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equipos</a:t>
            </a:r>
            <a:r>
              <a:rPr lang="en-US" sz="2800" dirty="0" smtClean="0"/>
              <a:t> y de </a:t>
            </a:r>
            <a:r>
              <a:rPr lang="en-US" sz="2800" dirty="0" err="1" smtClean="0"/>
              <a:t>otros</a:t>
            </a:r>
            <a:r>
              <a:rPr lang="en-US" sz="2800" dirty="0" smtClean="0"/>
              <a:t> </a:t>
            </a:r>
            <a:r>
              <a:rPr lang="en-US" sz="2800" dirty="0" err="1" smtClean="0"/>
              <a:t>procedimientos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administrativos</a:t>
            </a:r>
            <a:endParaRPr lang="es-E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85786" y="4143380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SEGUNDA ETAPA</a:t>
            </a:r>
            <a:endParaRPr lang="es-ES" dirty="0"/>
          </a:p>
        </p:txBody>
      </p:sp>
      <p:pic>
        <p:nvPicPr>
          <p:cNvPr id="11" name="10 Marcador de posición de imagen" descr="MMC 2013 6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5" name="14 Marcador de posición de imagen" descr="MMC 2013 12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3" name="12 Marcador de posición de imagen" descr="MMC 2013 11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8" name="Rectangle 2"/>
          <p:cNvSpPr>
            <a:spLocks noGrp="1"/>
          </p:cNvSpPr>
          <p:nvPr>
            <p:ph type="body" sz="quarter" idx="14"/>
          </p:nvPr>
        </p:nvSpPr>
        <p:spPr>
          <a:xfrm>
            <a:off x="142876" y="5214974"/>
            <a:ext cx="8786842" cy="1500174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n-US" sz="2800" dirty="0" err="1" smtClean="0"/>
              <a:t>Empezar</a:t>
            </a:r>
            <a:r>
              <a:rPr lang="en-US" sz="2800" dirty="0" smtClean="0"/>
              <a:t> la </a:t>
            </a:r>
            <a:r>
              <a:rPr lang="en-US" sz="2800" dirty="0" err="1" smtClean="0"/>
              <a:t>aplicación</a:t>
            </a:r>
            <a:r>
              <a:rPr lang="en-US" sz="2800" dirty="0" smtClean="0"/>
              <a:t> de las </a:t>
            </a:r>
            <a:r>
              <a:rPr lang="en-US" sz="2800" dirty="0" err="1" smtClean="0"/>
              <a:t>actividades</a:t>
            </a:r>
            <a:r>
              <a:rPr lang="en-US" sz="2800" dirty="0" smtClean="0"/>
              <a:t> </a:t>
            </a:r>
            <a:r>
              <a:rPr lang="en-US" sz="2800" dirty="0" err="1" smtClean="0"/>
              <a:t>inherentes</a:t>
            </a:r>
            <a:r>
              <a:rPr lang="en-US" sz="2800" dirty="0" smtClean="0"/>
              <a:t> a la </a:t>
            </a:r>
            <a:r>
              <a:rPr lang="en-US" sz="2800" dirty="0" err="1" smtClean="0"/>
              <a:t>Metodología</a:t>
            </a:r>
            <a:r>
              <a:rPr lang="en-US" sz="2800" dirty="0" smtClean="0"/>
              <a:t> </a:t>
            </a:r>
            <a:r>
              <a:rPr lang="en-US" sz="2800" dirty="0" err="1" smtClean="0"/>
              <a:t>MadreCanguro</a:t>
            </a:r>
            <a:r>
              <a:rPr lang="en-US" sz="2800" dirty="0" smtClean="0"/>
              <a:t>, con el </a:t>
            </a:r>
            <a:r>
              <a:rPr lang="en-US" sz="2800" dirty="0" err="1" smtClean="0"/>
              <a:t>progresivo</a:t>
            </a:r>
            <a:r>
              <a:rPr lang="en-US" sz="2800" dirty="0" smtClean="0"/>
              <a:t> </a:t>
            </a:r>
            <a:r>
              <a:rPr lang="en-US" sz="2800" dirty="0" err="1" smtClean="0"/>
              <a:t>equipamiento</a:t>
            </a:r>
            <a:r>
              <a:rPr lang="en-US" sz="2800" dirty="0" smtClean="0"/>
              <a:t> del area de </a:t>
            </a:r>
            <a:r>
              <a:rPr lang="en-US" sz="2800" dirty="0" err="1" smtClean="0"/>
              <a:t>atención</a:t>
            </a:r>
            <a:r>
              <a:rPr lang="en-US" sz="2800" dirty="0" smtClean="0"/>
              <a:t> </a:t>
            </a:r>
            <a:r>
              <a:rPr lang="en-US" sz="2800" dirty="0" err="1" smtClean="0"/>
              <a:t>ambulatoria</a:t>
            </a:r>
            <a:endParaRPr lang="es-E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4429156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SEGUNDA ETAPA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962734" cy="1043010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n-US" sz="2400" dirty="0" err="1" smtClean="0"/>
              <a:t>Empezando</a:t>
            </a:r>
            <a:r>
              <a:rPr lang="en-US" sz="2400" dirty="0" smtClean="0"/>
              <a:t> la </a:t>
            </a:r>
            <a:r>
              <a:rPr lang="en-US" sz="2400" dirty="0" err="1" smtClean="0"/>
              <a:t>aplicación</a:t>
            </a:r>
            <a:r>
              <a:rPr lang="en-US" sz="2400" dirty="0" smtClean="0"/>
              <a:t> del MMC, INSTRUMENTOS ESPECÍFICOS PAR LA EVALUACIÓN DE LOS BEBÉS, EN USO</a:t>
            </a:r>
            <a:endParaRPr lang="es-ES" sz="2400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143372" cy="3929066"/>
          </a:xfrm>
        </p:spPr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0" y="0"/>
          <a:ext cx="407193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4286248" y="285728"/>
            <a:ext cx="4500594" cy="2857520"/>
          </a:xfrm>
          <a:solidFill>
            <a:schemeClr val="accent2"/>
          </a:solidFill>
        </p:spPr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4344832" cy="288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Marcador de posición de imagen"/>
          <p:cNvPicPr>
            <a:picLocks noGrp="1"/>
          </p:cNvPicPr>
          <p:nvPr>
            <p:ph type="pic" sz="quarter" idx="16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286124"/>
            <a:ext cx="4071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72198" y="4429132"/>
            <a:ext cx="879475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Bebé    MAL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715272" y="3786190"/>
            <a:ext cx="879475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Bebé    BIEN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ANALIZADA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NIÑOS QUE NIÑAS EN EL PROGRAMA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BPN QUE PREMTUREZ</a:t>
            </a:r>
            <a:endParaRPr lang="es-ES" sz="2800" dirty="0"/>
          </a:p>
        </p:txBody>
      </p:sp>
      <p:graphicFrame>
        <p:nvGraphicFramePr>
          <p:cNvPr id="8" name="2 Gráfico"/>
          <p:cNvGraphicFramePr>
            <a:graphicFrameLocks noGrp="1"/>
          </p:cNvGraphicFramePr>
          <p:nvPr>
            <p:ph type="pic" sz="quarter" idx="10"/>
          </p:nvPr>
        </p:nvGraphicFramePr>
        <p:xfrm>
          <a:off x="214282" y="1071546"/>
          <a:ext cx="3557582" cy="336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6 Gráfico"/>
          <p:cNvGraphicFramePr>
            <a:graphicFrameLocks noGrp="1"/>
          </p:cNvGraphicFramePr>
          <p:nvPr>
            <p:ph type="pic" sz="quarter" idx="11"/>
          </p:nvPr>
        </p:nvGraphicFramePr>
        <p:xfrm>
          <a:off x="3857620" y="1071546"/>
          <a:ext cx="515778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ifs animados de cangur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40" y="5786454"/>
            <a:ext cx="5000660" cy="695325"/>
          </a:xfrm>
          <a:prstGeom prst="rect">
            <a:avLst/>
          </a:prstGeom>
          <a:noFill/>
        </p:spPr>
      </p:pic>
      <p:pic>
        <p:nvPicPr>
          <p:cNvPr id="8" name="Picture 9" descr="bebeguaman1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19100" y="233363"/>
            <a:ext cx="4408314" cy="2838447"/>
          </a:xfrm>
          <a:prstGeom prst="rect">
            <a:avLst/>
          </a:prstGeom>
          <a:noFill/>
          <a:ln/>
        </p:spPr>
      </p:pic>
      <p:sp>
        <p:nvSpPr>
          <p:cNvPr id="10" name="W¥ل云玗İαЂÕØÚáÛ丫:Téxt Plàçèhòlðêr 表¥鷗字㌍_W 10"/>
          <p:cNvSpPr>
            <a:spLocks noGrp="1"/>
          </p:cNvSpPr>
          <p:nvPr>
            <p:ph type="body" sz="quarter" idx="11"/>
          </p:nvPr>
        </p:nvSpPr>
        <p:spPr>
          <a:xfrm>
            <a:off x="642910" y="3929066"/>
            <a:ext cx="7791480" cy="1781164"/>
          </a:xfrm>
        </p:spPr>
        <p:txBody>
          <a:bodyPr/>
          <a:lstStyle>
            <a:extLst/>
          </a:lstStyle>
          <a:p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ANALIZADA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 DE CADA 3 NIÑOS DEL PROGRAMA NACIERON POR CESÁREA, JUSTIFICADA POR EL RIESGO</a:t>
            </a:r>
            <a:endParaRPr lang="es-ES" sz="2400" dirty="0"/>
          </a:p>
        </p:txBody>
      </p:sp>
      <p:graphicFrame>
        <p:nvGraphicFramePr>
          <p:cNvPr id="12" name="8 Gráfico"/>
          <p:cNvGraphicFramePr/>
          <p:nvPr/>
        </p:nvGraphicFramePr>
        <p:xfrm>
          <a:off x="5000628" y="285728"/>
          <a:ext cx="385762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sz="4000" dirty="0" smtClean="0"/>
              <a:t>TERCERA ETAPA</a:t>
            </a:r>
            <a:endParaRPr lang="es-ES" sz="4000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0" y="4000504"/>
            <a:ext cx="9144000" cy="2857496"/>
          </a:xfrm>
        </p:spPr>
        <p:txBody>
          <a:bodyPr>
            <a:noAutofit/>
          </a:bodyPr>
          <a:lstStyle>
            <a:extLst/>
          </a:lstStyle>
          <a:p>
            <a:pPr marL="0" indent="0">
              <a:buFont typeface="Arial" pitchFamily="34" charset="0"/>
              <a:buChar char="•"/>
            </a:pPr>
            <a:r>
              <a:rPr lang="en-US" sz="2800" dirty="0" err="1" smtClean="0"/>
              <a:t>Monitoreo</a:t>
            </a:r>
            <a:r>
              <a:rPr lang="en-US" sz="2800" dirty="0" smtClean="0"/>
              <a:t> de las </a:t>
            </a:r>
            <a:r>
              <a:rPr lang="en-US" sz="2800" dirty="0" err="1" smtClean="0"/>
              <a:t>actividades</a:t>
            </a:r>
            <a:r>
              <a:rPr lang="en-US" sz="2800" dirty="0" smtClean="0"/>
              <a:t> en el </a:t>
            </a:r>
            <a:r>
              <a:rPr lang="en-US" sz="2800" dirty="0" err="1" smtClean="0"/>
              <a:t>programa</a:t>
            </a:r>
            <a:r>
              <a:rPr lang="en-US" sz="2800" dirty="0" smtClean="0"/>
              <a:t> de MMC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Proyección</a:t>
            </a:r>
            <a:r>
              <a:rPr lang="en-US" sz="2800" dirty="0" smtClean="0"/>
              <a:t> a la </a:t>
            </a:r>
            <a:r>
              <a:rPr lang="en-US" sz="2800" dirty="0" err="1" smtClean="0"/>
              <a:t>comunidad</a:t>
            </a:r>
            <a:endParaRPr lang="en-US" sz="2800" dirty="0" smtClean="0"/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Expansión</a:t>
            </a:r>
            <a:r>
              <a:rPr lang="en-US" sz="2800" dirty="0" smtClean="0"/>
              <a:t> a </a:t>
            </a:r>
            <a:r>
              <a:rPr lang="en-US" sz="2800" dirty="0" err="1" smtClean="0"/>
              <a:t>nivel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nacionalcomo</a:t>
            </a:r>
            <a:r>
              <a:rPr lang="en-US" sz="2800" dirty="0" smtClean="0"/>
              <a:t> parte de la </a:t>
            </a:r>
            <a:r>
              <a:rPr lang="en-US" sz="2800" dirty="0" err="1" smtClean="0"/>
              <a:t>estrategia</a:t>
            </a:r>
            <a:r>
              <a:rPr lang="en-US" sz="2800" dirty="0" smtClean="0"/>
              <a:t> CONE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Gestión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Conocimiento</a:t>
            </a:r>
            <a:r>
              <a:rPr lang="en-US" sz="2800" dirty="0" smtClean="0"/>
              <a:t> la </a:t>
            </a:r>
            <a:r>
              <a:rPr lang="en-US" sz="2800" dirty="0" err="1" smtClean="0"/>
              <a:t>Comunidad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Práctica</a:t>
            </a:r>
            <a:r>
              <a:rPr lang="en-US" sz="2800" dirty="0" smtClean="0"/>
              <a:t>  de MMC en un website</a:t>
            </a:r>
            <a:endParaRPr lang="es-ES" sz="2800" dirty="0"/>
          </a:p>
        </p:txBody>
      </p:sp>
      <p:pic>
        <p:nvPicPr>
          <p:cNvPr id="11" name="10 Marcador de posición de imagen" descr="MMC 2013 7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643050"/>
            <a:ext cx="2286000" cy="2286000"/>
          </a:xfrm>
        </p:spPr>
      </p:pic>
      <p:pic>
        <p:nvPicPr>
          <p:cNvPr id="15" name="14 Marcador de posición de imagen" descr="MMC 2013 9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072198" y="1643050"/>
            <a:ext cx="2286000" cy="2286000"/>
          </a:xfrm>
        </p:spPr>
      </p:pic>
      <p:pic>
        <p:nvPicPr>
          <p:cNvPr id="17" name="16 Marcador de posición de imagen" descr="MMC 2013 8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428992" y="1643050"/>
            <a:ext cx="2286000" cy="228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85786" y="4214818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TERCERA ETAPA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85786" y="5286388"/>
            <a:ext cx="7772400" cy="1000132"/>
          </a:xfrm>
        </p:spPr>
        <p:txBody>
          <a:bodyPr>
            <a:noAutofit/>
          </a:bodyPr>
          <a:lstStyle>
            <a:extLst/>
          </a:lstStyle>
          <a:p>
            <a:pPr marL="0" indent="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Gestión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Conocimiento</a:t>
            </a:r>
            <a:r>
              <a:rPr lang="en-US" sz="2800" dirty="0" smtClean="0"/>
              <a:t> la </a:t>
            </a:r>
            <a:r>
              <a:rPr lang="en-US" sz="2800" dirty="0" err="1" smtClean="0"/>
              <a:t>Comunidad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Práctica</a:t>
            </a:r>
            <a:r>
              <a:rPr lang="en-US" sz="2800" dirty="0" smtClean="0"/>
              <a:t>  de MMC en un website</a:t>
            </a:r>
            <a:endParaRPr lang="es-ES" sz="2800" dirty="0"/>
          </a:p>
        </p:txBody>
      </p:sp>
      <p:pic>
        <p:nvPicPr>
          <p:cNvPr id="13" name="12 Imagen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72152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 descr="MMC 2013 1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/>
          <p:nvPr/>
        </p:nvGrpSpPr>
        <p:grpSpPr>
          <a:xfrm>
            <a:off x="0" y="6215082"/>
            <a:ext cx="5357817" cy="428628"/>
            <a:chOff x="250389" y="285728"/>
            <a:chExt cx="7679197" cy="836619"/>
          </a:xfrm>
        </p:grpSpPr>
        <p:pic>
          <p:nvPicPr>
            <p:cNvPr id="5" name="4 Imagen" descr="logo-bluemsp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85728"/>
              <a:ext cx="1724025" cy="552450"/>
            </a:xfrm>
            <a:prstGeom prst="rect">
              <a:avLst/>
            </a:prstGeom>
            <a:noFill/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389" y="914383"/>
              <a:ext cx="1858962" cy="20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Dirección Provincial de Salud Cotopaxi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3700" y="447675"/>
              <a:ext cx="37242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 Imagen" descr="chs_rgb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428604"/>
              <a:ext cx="1000132" cy="465333"/>
            </a:xfrm>
            <a:prstGeom prst="rect">
              <a:avLst/>
            </a:prstGeom>
            <a:noFill/>
          </p:spPr>
        </p:pic>
      </p:grpSp>
      <p:cxnSp>
        <p:nvCxnSpPr>
          <p:cNvPr id="10" name="9 Conector recto"/>
          <p:cNvCxnSpPr/>
          <p:nvPr/>
        </p:nvCxnSpPr>
        <p:spPr>
          <a:xfrm>
            <a:off x="0" y="6072206"/>
            <a:ext cx="8429652" cy="7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500562" cy="314324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s-EC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Gracias</a:t>
            </a:r>
          </a:p>
          <a:p>
            <a:pPr algn="ctr" rtl="0"/>
            <a:r>
              <a:rPr lang="es-EC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Por su atención</a:t>
            </a:r>
            <a:endParaRPr lang="es-EC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disfruta-ecuador.com/produit/carte/map-cotopaxi-chimborazo-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5548" r="5548"/>
          <a:stretch>
            <a:fillRect/>
          </a:stretch>
        </p:blipFill>
        <p:spPr bwMode="auto">
          <a:xfrm>
            <a:off x="427038" y="384175"/>
            <a:ext cx="5145087" cy="5943600"/>
          </a:xfrm>
          <a:prstGeom prst="rect">
            <a:avLst/>
          </a:prstGeom>
          <a:noFill/>
        </p:spPr>
      </p:pic>
      <p:pic>
        <p:nvPicPr>
          <p:cNvPr id="7174" name="Picture 6" descr="http://images01.olx.com.ec/ui/2/43/73/1351883122_116854073_3-Magico-cotopaxi-para-enamorados-Latacunga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l="11016" r="11016"/>
          <a:stretch>
            <a:fillRect/>
          </a:stretch>
        </p:blipFill>
        <p:spPr bwMode="auto">
          <a:xfrm>
            <a:off x="5715000" y="3436938"/>
            <a:ext cx="3001963" cy="2889250"/>
          </a:xfrm>
          <a:prstGeom prst="rect">
            <a:avLst/>
          </a:prstGeom>
          <a:noFill/>
        </p:spPr>
      </p:pic>
      <p:pic>
        <p:nvPicPr>
          <p:cNvPr id="7180" name="Picture 12" descr="http://www.zonu.com/images/0X0/2009-09-17-5915/Mapa-fisico-de-Cotopaxi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 cstate="print"/>
          <a:srcRect t="728" b="728"/>
          <a:stretch>
            <a:fillRect/>
          </a:stretch>
        </p:blipFill>
        <p:spPr bwMode="auto">
          <a:xfrm>
            <a:off x="5715000" y="388938"/>
            <a:ext cx="3009900" cy="2887662"/>
          </a:xfrm>
          <a:prstGeom prst="rect">
            <a:avLst/>
          </a:prstGeom>
          <a:noFill/>
        </p:spPr>
      </p:pic>
      <p:sp>
        <p:nvSpPr>
          <p:cNvPr id="18" name="17 Elipse"/>
          <p:cNvSpPr/>
          <p:nvPr/>
        </p:nvSpPr>
        <p:spPr>
          <a:xfrm>
            <a:off x="2071670" y="2071678"/>
            <a:ext cx="128588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graylineecuador.com/images/ecuador/coto-hacienda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10471" r="10471"/>
          <a:stretch>
            <a:fillRect/>
          </a:stretch>
        </p:blipFill>
        <p:spPr bwMode="auto">
          <a:xfrm>
            <a:off x="5715000" y="388938"/>
            <a:ext cx="3009900" cy="2887662"/>
          </a:xfrm>
          <a:prstGeom prst="rect">
            <a:avLst/>
          </a:prstGeom>
          <a:noFill/>
        </p:spPr>
      </p:pic>
      <p:pic>
        <p:nvPicPr>
          <p:cNvPr id="50180" name="Picture 4" descr="http://www.garabide.org/irudiak/Ul%C3%B1timas%20fotos%20017%281%29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l="13635" r="13635"/>
          <a:stretch>
            <a:fillRect/>
          </a:stretch>
        </p:blipFill>
        <p:spPr bwMode="auto">
          <a:xfrm>
            <a:off x="5715000" y="3436938"/>
            <a:ext cx="3001963" cy="2889250"/>
          </a:xfrm>
          <a:prstGeom prst="rect">
            <a:avLst/>
          </a:prstGeom>
          <a:noFill/>
        </p:spPr>
      </p:pic>
      <p:pic>
        <p:nvPicPr>
          <p:cNvPr id="50182" name="Picture 6" descr="http://1.bp.blogspot.com/_Li9-RaNAMNg/TOrwPRVyiRI/AAAAAAAAAZ8/rTcCUw0qRBw/s1600/guambianas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print"/>
          <a:srcRect l="17538" r="17538"/>
          <a:stretch>
            <a:fillRect/>
          </a:stretch>
        </p:blipFill>
        <p:spPr bwMode="auto">
          <a:xfrm>
            <a:off x="427038" y="384175"/>
            <a:ext cx="5145087" cy="59436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346" y="6417254"/>
            <a:ext cx="878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INFLUENCIA  ÉTNICA Y CULTURAL ES MUY INTENSA EN COTOPAXI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2670" y="4143380"/>
            <a:ext cx="7781730" cy="857264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LA POBLACIÓN DE COTOPAXI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57158" y="5072074"/>
            <a:ext cx="8167912" cy="1857388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s-EC" sz="2400" dirty="0" smtClean="0"/>
              <a:t>50% EN POBREZA EXTREMA</a:t>
            </a:r>
          </a:p>
          <a:p>
            <a:pPr marL="0" indent="0"/>
            <a:r>
              <a:rPr lang="es-EC" sz="2400" dirty="0" smtClean="0"/>
              <a:t>40% INDIGENA</a:t>
            </a:r>
          </a:p>
          <a:p>
            <a:pPr marL="0" indent="0"/>
            <a:r>
              <a:rPr lang="es-EC" sz="2400" dirty="0" smtClean="0"/>
              <a:t>438.000 HABITANTES		</a:t>
            </a:r>
          </a:p>
          <a:p>
            <a:pPr marL="0" indent="0"/>
            <a:r>
              <a:rPr lang="es-EC" sz="2400" dirty="0" smtClean="0"/>
              <a:t>104.358  Edad fértil  10.814  BPN	41.450  &lt; 5 años </a:t>
            </a:r>
          </a:p>
          <a:p>
            <a:pPr marL="0" indent="0"/>
            <a:r>
              <a:rPr lang="es-EC" sz="2400" dirty="0" smtClean="0"/>
              <a:t> </a:t>
            </a:r>
            <a:endParaRPr lang="es-ES" sz="2400" dirty="0"/>
          </a:p>
        </p:txBody>
      </p:sp>
      <p:pic>
        <p:nvPicPr>
          <p:cNvPr id="52226" name="Picture 2" descr="https://encrypted-tbn0.gstatic.com/images?q=tbn:ANd9GcSf5q6v_EiLOe_Fbjw7NJAZqn4LBQP3PV9wQzdUdhBciJae7B7c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39950"/>
            <a:ext cx="2286000" cy="2286000"/>
          </a:xfrm>
          <a:prstGeom prst="rect">
            <a:avLst/>
          </a:prstGeom>
          <a:noFill/>
        </p:spPr>
      </p:pic>
      <p:pic>
        <p:nvPicPr>
          <p:cNvPr id="11" name="10 Marcador de posición de imagen" descr="foto Señora y RN Pilaló (2)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52227" name="Picture 3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62675" y="2139950"/>
            <a:ext cx="21955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8143932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¿ QUIÉNES SE BENEFICIAN DE MMC?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428596" y="4143380"/>
            <a:ext cx="8286808" cy="2714620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n-US" sz="2800" dirty="0" err="1" smtClean="0"/>
              <a:t>Prematuros</a:t>
            </a:r>
            <a:r>
              <a:rPr lang="en-US" sz="2800" dirty="0" smtClean="0"/>
              <a:t> y/o BPN (</a:t>
            </a:r>
            <a:r>
              <a:rPr lang="en-US" sz="2800" dirty="0" err="1" smtClean="0"/>
              <a:t>bajo</a:t>
            </a:r>
            <a:r>
              <a:rPr lang="en-US" sz="2800" dirty="0" smtClean="0"/>
              <a:t> 2.000 </a:t>
            </a:r>
            <a:r>
              <a:rPr lang="en-US" sz="2800" dirty="0" err="1" smtClean="0"/>
              <a:t>gramos</a:t>
            </a:r>
            <a:r>
              <a:rPr lang="en-US" sz="2800" dirty="0" smtClean="0"/>
              <a:t>)  </a:t>
            </a:r>
            <a:r>
              <a:rPr lang="en-US" sz="2800" dirty="0" err="1" smtClean="0"/>
              <a:t>nacidos</a:t>
            </a:r>
            <a:r>
              <a:rPr lang="en-US" sz="2800" dirty="0" smtClean="0"/>
              <a:t> (</a:t>
            </a:r>
            <a:r>
              <a:rPr lang="en-US" sz="2800" dirty="0" err="1" smtClean="0"/>
              <a:t>Izq</a:t>
            </a:r>
            <a:r>
              <a:rPr lang="en-US" sz="2800" dirty="0" smtClean="0"/>
              <a:t>.) o </a:t>
            </a:r>
            <a:r>
              <a:rPr lang="en-US" sz="2800" dirty="0" err="1" smtClean="0"/>
              <a:t>referidos</a:t>
            </a:r>
            <a:r>
              <a:rPr lang="en-US" sz="2800" dirty="0" smtClean="0"/>
              <a:t> (Der.) a  Hospital Provincial General de </a:t>
            </a:r>
            <a:r>
              <a:rPr lang="en-US" sz="2800" dirty="0" err="1" smtClean="0"/>
              <a:t>Latacunga</a:t>
            </a:r>
            <a:endParaRPr lang="en-US" sz="2800" dirty="0" smtClean="0"/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4.672 </a:t>
            </a:r>
            <a:r>
              <a:rPr lang="en-US" sz="28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nacimientos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8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</a:t>
            </a:r>
            <a:endParaRPr lang="en-US" sz="2800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373 BPN/</a:t>
            </a:r>
            <a:r>
              <a:rPr lang="en-US" sz="28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Prems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2.000 g</a:t>
            </a:r>
          </a:p>
          <a:p>
            <a:pPr marL="0" indent="0"/>
            <a:endParaRPr lang="es-ES" sz="2800" dirty="0"/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tretch>
            <a:fillRect/>
          </a:stretch>
        </p:blipFill>
        <p:spPr>
          <a:xfrm>
            <a:off x="785786" y="500042"/>
            <a:ext cx="3469053" cy="228601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/>
          <a:stretch>
            <a:fillRect/>
          </a:stretch>
        </p:blipFill>
        <p:spPr>
          <a:xfrm>
            <a:off x="6072198" y="642918"/>
            <a:ext cx="17145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214282" y="3500438"/>
            <a:ext cx="8643966" cy="3286148"/>
          </a:xfrm>
        </p:spPr>
        <p:txBody>
          <a:bodyPr/>
          <a:lstStyle>
            <a:extLst/>
          </a:lstStyle>
          <a:p>
            <a:r>
              <a:rPr lang="es-ES" sz="2800" dirty="0" smtClean="0"/>
              <a:t>INICIO:  OCTUBRE 2012  en Hospital Provincial General de Latacunga</a:t>
            </a:r>
          </a:p>
          <a:p>
            <a:r>
              <a:rPr lang="es-ES" sz="28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Pesonal</a:t>
            </a:r>
            <a:r>
              <a:rPr lang="es-E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entrenado en Fundación Canguro - Bogotá</a:t>
            </a:r>
            <a:r>
              <a:rPr lang="es-ES" sz="2800" dirty="0" smtClean="0"/>
              <a:t>:  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Gonzalo Arcos  </a:t>
            </a:r>
            <a:r>
              <a:rPr lang="es-ES" sz="2800" dirty="0" err="1" smtClean="0"/>
              <a:t>Neonatologo</a:t>
            </a:r>
            <a:r>
              <a:rPr lang="es-ES" sz="2800" dirty="0" smtClean="0"/>
              <a:t> HPGL  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Ximena </a:t>
            </a:r>
            <a:r>
              <a:rPr lang="es-ES" sz="2800" dirty="0" err="1" smtClean="0"/>
              <a:t>Guallichico</a:t>
            </a:r>
            <a:r>
              <a:rPr lang="es-ES" sz="2800" dirty="0" smtClean="0"/>
              <a:t>  Enfermera–neonatal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Mario Chávez  Director PRCC</a:t>
            </a:r>
            <a:endParaRPr lang="es-E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04800"/>
            <a:ext cx="4195761" cy="33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Gifs animados de canguro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40" y="5786454"/>
            <a:ext cx="5000660" cy="695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214283" y="1809863"/>
            <a:ext cx="4067030" cy="290502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543420" y="1571612"/>
            <a:ext cx="4600580" cy="5000636"/>
          </a:xfrm>
        </p:spPr>
        <p:txBody>
          <a:bodyPr/>
          <a:lstStyle>
            <a:extLst/>
          </a:lstStyle>
          <a:p>
            <a:r>
              <a:rPr lang="es-EC" sz="2400" dirty="0" smtClean="0"/>
              <a:t>Personal:</a:t>
            </a:r>
          </a:p>
          <a:p>
            <a:r>
              <a:rPr lang="es-EC" sz="2400" dirty="0" smtClean="0"/>
              <a:t>1 Neonatólogo</a:t>
            </a:r>
          </a:p>
          <a:p>
            <a:r>
              <a:rPr lang="es-EC" sz="2400" dirty="0" smtClean="0"/>
              <a:t>6 enfermeras</a:t>
            </a:r>
          </a:p>
          <a:p>
            <a:r>
              <a:rPr lang="es-EC" sz="2400" dirty="0" smtClean="0"/>
              <a:t>1 psicólogo</a:t>
            </a:r>
          </a:p>
          <a:p>
            <a:r>
              <a:rPr lang="es-EC" sz="2400" dirty="0" smtClean="0"/>
              <a:t>Servicio social</a:t>
            </a:r>
          </a:p>
          <a:p>
            <a:r>
              <a:rPr lang="es-EC" sz="2400" dirty="0" err="1" smtClean="0"/>
              <a:t>Screening</a:t>
            </a:r>
            <a:r>
              <a:rPr lang="es-EC" sz="2400" dirty="0" smtClean="0"/>
              <a:t> Neonatal </a:t>
            </a:r>
          </a:p>
          <a:p>
            <a:r>
              <a:rPr lang="es-EC" sz="2400" dirty="0" smtClean="0"/>
              <a:t>Servicios de diagnóstico</a:t>
            </a:r>
          </a:p>
          <a:p>
            <a:r>
              <a:rPr lang="es-EC" sz="2400" dirty="0" smtClean="0"/>
              <a:t>Realizan la atención tanto en Hospitalización como en seguimiento ambulatorio</a:t>
            </a:r>
            <a:endParaRPr lang="es-E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4334mchavez\Documents\Proyecto red CONE\Proyecto Red CONE  agosto   2013\Fotos\Capacitación clínica 7 mayo 2012\Equipo capacitadores Mayo 2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143116"/>
            <a:ext cx="2506321" cy="2286015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14348" y="4071942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PRIMERA ETAPA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57158" y="5072074"/>
            <a:ext cx="8786842" cy="1571612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n-US" sz="2800" dirty="0" err="1" smtClean="0"/>
              <a:t>Abogacía</a:t>
            </a:r>
            <a:r>
              <a:rPr lang="en-US" sz="2800" dirty="0" smtClean="0"/>
              <a:t> con las </a:t>
            </a:r>
            <a:r>
              <a:rPr lang="en-US" sz="2800" dirty="0" err="1" smtClean="0"/>
              <a:t>autoridades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salud</a:t>
            </a:r>
            <a:r>
              <a:rPr lang="en-US" sz="2800" dirty="0" smtClean="0"/>
              <a:t> y </a:t>
            </a:r>
            <a:r>
              <a:rPr lang="en-US" sz="2800" dirty="0" err="1" smtClean="0"/>
              <a:t>Gerencia</a:t>
            </a:r>
            <a:r>
              <a:rPr lang="en-US" sz="2800" dirty="0" smtClean="0"/>
              <a:t> del Hospital</a:t>
            </a:r>
            <a:br>
              <a:rPr lang="en-US" sz="2800" dirty="0" smtClean="0"/>
            </a:br>
            <a:r>
              <a:rPr lang="en-US" sz="2800" dirty="0" err="1" smtClean="0"/>
              <a:t>Compromisos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el </a:t>
            </a:r>
            <a:r>
              <a:rPr lang="en-US" sz="2800" dirty="0" err="1" smtClean="0"/>
              <a:t>equipamiento</a:t>
            </a:r>
            <a:r>
              <a:rPr lang="en-US" sz="2800" dirty="0" smtClean="0"/>
              <a:t>, </a:t>
            </a:r>
            <a:r>
              <a:rPr lang="en-US" sz="2800" dirty="0" err="1" smtClean="0"/>
              <a:t>entrenamiento</a:t>
            </a:r>
            <a:r>
              <a:rPr lang="en-US" sz="2800" dirty="0" smtClean="0"/>
              <a:t> y </a:t>
            </a:r>
            <a:r>
              <a:rPr lang="en-US" sz="2800" dirty="0" err="1" smtClean="0"/>
              <a:t>sostenibilidad</a:t>
            </a:r>
            <a:endParaRPr lang="es-ES" sz="2800" dirty="0"/>
          </a:p>
        </p:txBody>
      </p:sp>
      <p:pic>
        <p:nvPicPr>
          <p:cNvPr id="11" name="10 Marcador de posición de imagen" descr="MMC 2013 10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5" name="Picture 21" descr="C:\Users\4334mchavez\Documents\Proyecto red CONE\Proyecto Red CONE\Fotos\Caso Eclampsia 21 ene 2011\P1010417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14348" y="3929066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SEGUNDA ETAPA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0" y="5000636"/>
            <a:ext cx="9144000" cy="1857364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en-US" sz="2800" dirty="0" err="1" smtClean="0"/>
              <a:t>Empezar</a:t>
            </a:r>
            <a:r>
              <a:rPr lang="en-US" sz="2800" dirty="0" smtClean="0"/>
              <a:t> la </a:t>
            </a:r>
            <a:r>
              <a:rPr lang="en-US" sz="2800" dirty="0" err="1" smtClean="0"/>
              <a:t>aplicación</a:t>
            </a:r>
            <a:r>
              <a:rPr lang="en-US" sz="2800" dirty="0" smtClean="0"/>
              <a:t> de las </a:t>
            </a:r>
            <a:r>
              <a:rPr lang="en-US" sz="2800" dirty="0" err="1" smtClean="0"/>
              <a:t>actividades</a:t>
            </a:r>
            <a:r>
              <a:rPr lang="en-US" sz="2800" dirty="0" smtClean="0"/>
              <a:t> </a:t>
            </a:r>
            <a:r>
              <a:rPr lang="en-US" sz="2800" dirty="0" err="1" smtClean="0"/>
              <a:t>inherentes</a:t>
            </a:r>
            <a:r>
              <a:rPr lang="en-US" sz="2800" dirty="0" smtClean="0"/>
              <a:t> a la </a:t>
            </a:r>
            <a:r>
              <a:rPr lang="en-US" sz="2800" dirty="0" err="1" smtClean="0"/>
              <a:t>Metodología</a:t>
            </a:r>
            <a:r>
              <a:rPr lang="en-US" sz="2800" dirty="0" smtClean="0"/>
              <a:t> </a:t>
            </a:r>
            <a:r>
              <a:rPr lang="en-US" sz="2800" dirty="0" err="1" smtClean="0"/>
              <a:t>MadreCanguro</a:t>
            </a:r>
            <a:r>
              <a:rPr lang="en-US" sz="2800" dirty="0" smtClean="0"/>
              <a:t>, </a:t>
            </a:r>
            <a:r>
              <a:rPr lang="en-US" sz="2800" dirty="0" err="1" smtClean="0"/>
              <a:t>independientemente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disponibilidad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equipos</a:t>
            </a:r>
            <a:r>
              <a:rPr lang="en-US" sz="2800" dirty="0" smtClean="0"/>
              <a:t> y de </a:t>
            </a:r>
            <a:r>
              <a:rPr lang="en-US" sz="2800" dirty="0" err="1" smtClean="0"/>
              <a:t>otros</a:t>
            </a:r>
            <a:r>
              <a:rPr lang="en-US" sz="2800" dirty="0" smtClean="0"/>
              <a:t> </a:t>
            </a:r>
            <a:r>
              <a:rPr lang="en-US" sz="2800" dirty="0" err="1" smtClean="0"/>
              <a:t>procedimientos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administrativos</a:t>
            </a:r>
            <a:endParaRPr lang="es-ES" sz="2800" dirty="0"/>
          </a:p>
        </p:txBody>
      </p:sp>
      <p:pic>
        <p:nvPicPr>
          <p:cNvPr id="11" name="10 Marcador de posición de imagen" descr="MMC 2013 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86338" y="1857364"/>
            <a:ext cx="2286000" cy="2286000"/>
          </a:xfrm>
        </p:spPr>
      </p:pic>
      <p:pic>
        <p:nvPicPr>
          <p:cNvPr id="13" name="12 Marcador de posición de imagen" descr="MMC 2013 1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74604" y="1857364"/>
            <a:ext cx="2286000" cy="2286000"/>
          </a:xfrm>
        </p:spPr>
      </p:pic>
      <p:pic>
        <p:nvPicPr>
          <p:cNvPr id="15" name="14 Marcador de posición de imagen" descr="MMC 2013 2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62870" y="1857364"/>
            <a:ext cx="2286000" cy="228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370</Words>
  <Application>Microsoft Office PowerPoint</Application>
  <PresentationFormat>Presentación en pantalla (4:3)</PresentationFormat>
  <Paragraphs>74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ClassicPhotoAlbum</vt:lpstr>
      <vt:lpstr>EL METODO MADRE CANGURO EN ecuador</vt:lpstr>
      <vt:lpstr>Diapositiva 2</vt:lpstr>
      <vt:lpstr>Diapositiva 3</vt:lpstr>
      <vt:lpstr>LA POBLACIÓN DE COTOPAXI</vt:lpstr>
      <vt:lpstr>¿ QUIÉNES SE BENEFICIAN DE MMC?</vt:lpstr>
      <vt:lpstr>Diapositiva 6</vt:lpstr>
      <vt:lpstr>Diapositiva 7</vt:lpstr>
      <vt:lpstr>PRIMERA ETAPA</vt:lpstr>
      <vt:lpstr>SEGUNDA ETAPA</vt:lpstr>
      <vt:lpstr>SeCOND STAGE</vt:lpstr>
      <vt:lpstr>SEGUNDA ETAPA</vt:lpstr>
      <vt:lpstr>SEGUNDA ETAPA</vt:lpstr>
      <vt:lpstr>Diapositiva 13</vt:lpstr>
      <vt:lpstr>Diapositiva 14</vt:lpstr>
      <vt:lpstr>TERCERA ETAPA</vt:lpstr>
      <vt:lpstr>TERCERA ETAPA</vt:lpstr>
      <vt:lpstr>Diapositiva 17</vt:lpstr>
      <vt:lpstr>Diapositiva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2013-09-13T20:02:19Z</dcterms:created>
  <dcterms:modified xsi:type="dcterms:W3CDTF">2013-10-29T21:11:03Z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