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notesMasterIdLst>
    <p:notesMasterId r:id="rId14"/>
  </p:notesMasterIdLst>
  <p:handoutMasterIdLst>
    <p:handoutMasterId r:id="rId15"/>
  </p:handoutMasterIdLst>
  <p:sldIdLst>
    <p:sldId id="392" r:id="rId3"/>
    <p:sldId id="408" r:id="rId4"/>
    <p:sldId id="412" r:id="rId5"/>
    <p:sldId id="414" r:id="rId6"/>
    <p:sldId id="415" r:id="rId7"/>
    <p:sldId id="413" r:id="rId8"/>
    <p:sldId id="416" r:id="rId9"/>
    <p:sldId id="406" r:id="rId10"/>
    <p:sldId id="407" r:id="rId11"/>
    <p:sldId id="417" r:id="rId12"/>
    <p:sldId id="41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5D5D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treleaven\AppData\Local\Microsoft\Windows\Temporary%20Internet%20Files\Content.Outlook\Q16H7O5R\traducci&#243;n%20Datos%20cangur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 err="1">
                <a:latin typeface="Gill Sans MT" pitchFamily="34" charset="0"/>
                <a:cs typeface="Arial" pitchFamily="34" charset="0"/>
              </a:rPr>
              <a:t>Número</a:t>
            </a:r>
            <a:r>
              <a:rPr lang="en-US" sz="1200" dirty="0">
                <a:latin typeface="Gill Sans MT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Gill Sans MT" pitchFamily="34" charset="0"/>
                <a:cs typeface="Arial" pitchFamily="34" charset="0"/>
              </a:rPr>
              <a:t>promedio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de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días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en UCIN y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aumento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de peso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promedio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de 246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bebés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prematuros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y con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bajo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peso al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nacer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en la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Unidad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de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Cuidados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 </a:t>
            </a:r>
            <a:r>
              <a:rPr lang="en-US" sz="1200" baseline="0" dirty="0" err="1">
                <a:latin typeface="Gill Sans MT" pitchFamily="34" charset="0"/>
                <a:cs typeface="Arial" pitchFamily="34" charset="0"/>
              </a:rPr>
              <a:t>Canguro</a:t>
            </a:r>
            <a:r>
              <a:rPr lang="en-US" sz="1200" baseline="0" dirty="0">
                <a:latin typeface="Gill Sans MT" pitchFamily="34" charset="0"/>
                <a:cs typeface="Arial" pitchFamily="34" charset="0"/>
              </a:rPr>
              <a:t>, Hospital Bertha Calderon, Managua. 2010 - 2011. </a:t>
            </a:r>
            <a:endParaRPr lang="en-US" sz="1200" dirty="0">
              <a:latin typeface="Gill Sans MT" pitchFamily="34" charset="0"/>
              <a:cs typeface="Arial" pitchFamily="34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Hoja1!$A$10</c:f>
              <c:strCache>
                <c:ptCount val="1"/>
                <c:pt idx="0">
                  <c:v>Días en UCIN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strRef>
              <c:f>Hoja1!$B$6:$M$6</c:f>
              <c:strCache>
                <c:ptCount val="12"/>
                <c:pt idx="0">
                  <c:v>Sep-10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Ene</c:v>
                </c:pt>
                <c:pt idx="5">
                  <c:v>Feb</c:v>
                </c:pt>
                <c:pt idx="6">
                  <c:v>Mar</c:v>
                </c:pt>
                <c:pt idx="7">
                  <c:v>Abr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Ago</c:v>
                </c:pt>
              </c:strCache>
            </c:strRef>
          </c:cat>
          <c:val>
            <c:numRef>
              <c:f>Hoja1!$B$10:$M$10</c:f>
              <c:numCache>
                <c:formatCode>General</c:formatCode>
                <c:ptCount val="12"/>
                <c:pt idx="0">
                  <c:v>30</c:v>
                </c:pt>
                <c:pt idx="1">
                  <c:v>40</c:v>
                </c:pt>
                <c:pt idx="2">
                  <c:v>30</c:v>
                </c:pt>
                <c:pt idx="3">
                  <c:v>35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20</c:v>
                </c:pt>
                <c:pt idx="9">
                  <c:v>15</c:v>
                </c:pt>
                <c:pt idx="10">
                  <c:v>21</c:v>
                </c:pt>
                <c:pt idx="11">
                  <c:v>14</c:v>
                </c:pt>
              </c:numCache>
            </c:numRef>
          </c:val>
        </c:ser>
        <c:marker val="1"/>
        <c:axId val="49090944"/>
        <c:axId val="49092480"/>
      </c:lineChart>
      <c:lineChart>
        <c:grouping val="standard"/>
        <c:ser>
          <c:idx val="1"/>
          <c:order val="1"/>
          <c:tx>
            <c:strRef>
              <c:f>Hoja1!$A$11</c:f>
              <c:strCache>
                <c:ptCount val="1"/>
                <c:pt idx="0">
                  <c:v>Aumento de peso diario</c:v>
                </c:pt>
              </c:strCache>
            </c:strRef>
          </c:tx>
          <c:spPr>
            <a:ln w="50800"/>
          </c:spPr>
          <c:marker>
            <c:symbol val="none"/>
          </c:marker>
          <c:val>
            <c:numRef>
              <c:f>Hoja1!$B$11:$M$11</c:f>
              <c:numCache>
                <c:formatCode>General</c:formatCode>
                <c:ptCount val="12"/>
                <c:pt idx="0">
                  <c:v>15</c:v>
                </c:pt>
                <c:pt idx="1">
                  <c:v>15</c:v>
                </c:pt>
                <c:pt idx="2">
                  <c:v>17</c:v>
                </c:pt>
                <c:pt idx="3">
                  <c:v>13</c:v>
                </c:pt>
                <c:pt idx="4">
                  <c:v>20</c:v>
                </c:pt>
                <c:pt idx="5">
                  <c:v>17</c:v>
                </c:pt>
                <c:pt idx="6">
                  <c:v>25</c:v>
                </c:pt>
                <c:pt idx="7">
                  <c:v>20</c:v>
                </c:pt>
                <c:pt idx="8">
                  <c:v>17</c:v>
                </c:pt>
                <c:pt idx="9">
                  <c:v>21</c:v>
                </c:pt>
                <c:pt idx="10">
                  <c:v>17</c:v>
                </c:pt>
                <c:pt idx="11">
                  <c:v>15</c:v>
                </c:pt>
              </c:numCache>
            </c:numRef>
          </c:val>
        </c:ser>
        <c:marker val="1"/>
        <c:axId val="42909696"/>
        <c:axId val="42911232"/>
      </c:lineChart>
      <c:catAx>
        <c:axId val="49090944"/>
        <c:scaling>
          <c:orientation val="minMax"/>
        </c:scaling>
        <c:axPos val="b"/>
        <c:numFmt formatCode="General" sourceLinked="1"/>
        <c:tickLblPos val="nextTo"/>
        <c:crossAx val="49092480"/>
        <c:crosses val="autoZero"/>
        <c:auto val="1"/>
        <c:lblAlgn val="ctr"/>
        <c:lblOffset val="100"/>
      </c:catAx>
      <c:valAx>
        <c:axId val="490924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err="1">
                    <a:latin typeface="Gill Sans MT" pitchFamily="34" charset="0"/>
                  </a:rPr>
                  <a:t>Días</a:t>
                </a:r>
                <a:endParaRPr lang="en-US" sz="1200" dirty="0">
                  <a:latin typeface="Gill Sans MT" pitchFamily="34" charset="0"/>
                </a:endParaRPr>
              </a:p>
            </c:rich>
          </c:tx>
          <c:layout/>
        </c:title>
        <c:numFmt formatCode="General" sourceLinked="1"/>
        <c:tickLblPos val="nextTo"/>
        <c:crossAx val="49090944"/>
        <c:crosses val="autoZero"/>
        <c:crossBetween val="between"/>
      </c:valAx>
      <c:catAx>
        <c:axId val="42909696"/>
        <c:scaling>
          <c:orientation val="minMax"/>
        </c:scaling>
        <c:delete val="1"/>
        <c:axPos val="b"/>
        <c:tickLblPos val="none"/>
        <c:crossAx val="42911232"/>
        <c:crosses val="autoZero"/>
        <c:auto val="1"/>
        <c:lblAlgn val="ctr"/>
        <c:lblOffset val="100"/>
      </c:catAx>
      <c:valAx>
        <c:axId val="42911232"/>
        <c:scaling>
          <c:orientation val="minMax"/>
          <c:max val="45"/>
        </c:scaling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err="1" smtClean="0">
                    <a:latin typeface="Gill Sans MT" pitchFamily="34" charset="0"/>
                    <a:cs typeface="Arial" pitchFamily="34" charset="0"/>
                  </a:rPr>
                  <a:t>Gramos</a:t>
                </a:r>
                <a:r>
                  <a:rPr lang="en-US" sz="1200" baseline="0" dirty="0" smtClean="0">
                    <a:latin typeface="Gill Sans MT" pitchFamily="34" charset="0"/>
                    <a:cs typeface="Arial" pitchFamily="34" charset="0"/>
                  </a:rPr>
                  <a:t> /</a:t>
                </a:r>
                <a:r>
                  <a:rPr lang="en-US" sz="1200" baseline="0" dirty="0" err="1" smtClean="0">
                    <a:latin typeface="Gill Sans MT" pitchFamily="34" charset="0"/>
                    <a:cs typeface="Arial" pitchFamily="34" charset="0"/>
                  </a:rPr>
                  <a:t>día</a:t>
                </a:r>
                <a:endParaRPr lang="en-US" sz="1200" dirty="0">
                  <a:latin typeface="Gill Sans MT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crossAx val="42909696"/>
        <c:crosses val="max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s-EC"/>
          </a:p>
        </c:txPr>
      </c:legendEntry>
      <c:legendEntry>
        <c:idx val="1"/>
        <c:txPr>
          <a:bodyPr/>
          <a:lstStyle/>
          <a:p>
            <a:pPr>
              <a:defRPr>
                <a:latin typeface="Gill Sans MT" pitchFamily="34" charset="0"/>
              </a:defRPr>
            </a:pPr>
            <a:endParaRPr lang="es-EC"/>
          </a:p>
        </c:txPr>
      </c:legendEntry>
      <c:layout>
        <c:manualLayout>
          <c:xMode val="edge"/>
          <c:yMode val="edge"/>
          <c:x val="0.70575612220834683"/>
          <c:y val="0.18537998307499373"/>
          <c:w val="0.18406689548421862"/>
          <c:h val="0.18235662566216629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FAAEDF7-FC10-4E55-9F12-F6FDD519B6D2}" type="datetimeFigureOut">
              <a:rPr lang="en-US"/>
              <a:pPr>
                <a:defRPr/>
              </a:pPr>
              <a:t>8/2/2012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77709ED-6292-483F-823A-C4E62E08A2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F7E7F3-8624-4C1E-B53C-61FAFDAA81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4" rIns="92967" bIns="46484" anchor="b"/>
          <a:lstStyle/>
          <a:p>
            <a:pPr algn="r" defTabSz="930275" eaLnBrk="1" hangingPunct="1"/>
            <a:fld id="{10031E38-A4F7-4B63-8161-F07FCEB9B1FC}" type="slidenum">
              <a:rPr lang="en-US" sz="1200">
                <a:latin typeface="Arial" charset="0"/>
              </a:rPr>
              <a:pPr algn="r" defTabSz="930275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D24B-580B-4762-8679-A652FF82F4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696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BA71-2C0F-4977-890B-5FC2BC0B3B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2286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1D733-A27D-4E08-85D0-513D2E9D6E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64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2CA3622-B10D-4D5F-92A5-99D2E626B456}" type="slidenum">
              <a:rPr lang="en-US" sz="100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‹Nº›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7" descr="HCI_englis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572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28700" y="1905000"/>
            <a:ext cx="7086600" cy="1143000"/>
          </a:xfrm>
        </p:spPr>
        <p:txBody>
          <a:bodyPr/>
          <a:lstStyle>
            <a:lvl1pPr algn="ctr"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STYLE (54pt bold all caps)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7162800" cy="1981200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rgbClr val="003366"/>
                </a:solidFill>
              </a:defRPr>
            </a:lvl1pPr>
          </a:lstStyle>
          <a:p>
            <a:r>
              <a:rPr lang="en-US"/>
              <a:t>Click to edit Master subtitle style</a:t>
            </a:r>
            <a:br>
              <a:rPr lang="en-US"/>
            </a:br>
            <a:r>
              <a:rPr lang="en-US"/>
              <a:t>16pt Arial Regular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76600" y="6477000"/>
            <a:ext cx="1752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33400" y="64770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40ED-9E4E-4AC5-84D7-1E84BD2868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40ED-9E4E-4AC5-84D7-1E84BD2868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75C-C5A0-4D4E-BAEA-B12FA353FF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695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752600"/>
            <a:ext cx="3695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C3F1-4D50-4584-BB63-A8768A22E1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7BAAE-87BF-4E8F-858E-D69BAA3DEC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93CE5-0A1E-4EBA-9625-D7D272F77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168F9-B82A-4AAB-A4DA-84EFDE63B7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3F5FA-47EE-44B0-835D-7E60A74229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D094-31E6-4DDE-B3F5-D09224DC4F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 (28 pt. Arial all CAPS bold placed in upper left of slide)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(First level bullet 24 pt Arial)</a:t>
            </a:r>
          </a:p>
          <a:p>
            <a:pPr lvl="1"/>
            <a:r>
              <a:rPr lang="en-US" smtClean="0"/>
              <a:t>Second level (Second level bullet 20 pt. Arial)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4770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E1026E2C-F2F5-4A7B-9FEF-FC1ED96E4B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14800" y="6400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b="1">
                <a:solidFill>
                  <a:srgbClr val="003366"/>
                </a:solidFill>
                <a:latin typeface="Gill Sans MT" pitchFamily="34" charset="0"/>
              </a:rPr>
              <a:t>USAID HEALTH CARE IMPROVEMENT PROJECT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 (28 pt. Arial all CAPS bold placed in upper left of slide)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(First level bullet 24 pt Arial)</a:t>
            </a:r>
          </a:p>
          <a:p>
            <a:pPr lvl="1"/>
            <a:r>
              <a:rPr lang="en-US" smtClean="0"/>
              <a:t>Second level (Second level bullet 20 pt. Arial)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2" r:id="rId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905000"/>
            <a:ext cx="70866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4800" dirty="0" err="1" smtClean="0">
                <a:latin typeface="Gill Sans MT" pitchFamily="34" charset="0"/>
              </a:rPr>
              <a:t>Método</a:t>
            </a:r>
            <a:r>
              <a:rPr lang="en-US" sz="4800" dirty="0" smtClean="0">
                <a:latin typeface="Gill Sans MT" pitchFamily="34" charset="0"/>
              </a:rPr>
              <a:t> Madre </a:t>
            </a:r>
            <a:r>
              <a:rPr lang="en-US" sz="4800" dirty="0" err="1" smtClean="0">
                <a:latin typeface="Gill Sans MT" pitchFamily="34" charset="0"/>
              </a:rPr>
              <a:t>Canguro</a:t>
            </a:r>
            <a:r>
              <a:rPr lang="en-US" sz="4800" dirty="0" smtClean="0">
                <a:latin typeface="Gill Sans MT" pitchFamily="34" charset="0"/>
              </a:rPr>
              <a:t/>
            </a:r>
            <a:br>
              <a:rPr lang="en-US" sz="4800" dirty="0" smtClean="0">
                <a:latin typeface="Gill Sans MT" pitchFamily="34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81400"/>
            <a:ext cx="217141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495800" y="3733800"/>
            <a:ext cx="2743199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C" sz="1600" b="0" i="1" u="none" strike="noStrike" cap="none" normalizeH="0" baseline="0" dirty="0" smtClean="0">
                <a:ln>
                  <a:noFill/>
                </a:ln>
                <a:solidFill>
                  <a:srgbClr val="008060"/>
                </a:solidFill>
                <a:effectLst/>
                <a:latin typeface="Gill Sans MT" pitchFamily="34" charset="0"/>
                <a:cs typeface="Arial" pitchFamily="34" charset="0"/>
              </a:rPr>
              <a:t>“Mi bebé nació prematuramente, pero gracias al plan MMC, él está lactando, ha ganado peso, y se encuentra sano.”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008060"/>
              </a:buClr>
              <a:buSzTx/>
              <a:buFont typeface="Gill Sans MT" pitchFamily="34" charset="0"/>
              <a:buChar char="-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8060"/>
                </a:solidFill>
                <a:effectLst/>
                <a:latin typeface="Gill Sans MT" pitchFamily="34" charset="0"/>
                <a:cs typeface="Arial" pitchFamily="34" charset="0"/>
              </a:rPr>
              <a:t>Madre, Guatemala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990600"/>
          </a:xfrm>
        </p:spPr>
        <p:txBody>
          <a:bodyPr/>
          <a:lstStyle/>
          <a:p>
            <a:r>
              <a:rPr lang="en-US" dirty="0" err="1" smtClean="0">
                <a:latin typeface="Gill Sans MT" pitchFamily="34" charset="0"/>
              </a:rPr>
              <a:t>Costo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efectividad</a:t>
            </a:r>
            <a:r>
              <a:rPr lang="en-US" dirty="0" smtClean="0">
                <a:latin typeface="Gill Sans MT" pitchFamily="34" charset="0"/>
              </a:rPr>
              <a:t> de MMC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962400" cy="43434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latin typeface="Gill Sans MT" pitchFamily="34" charset="0"/>
              </a:rPr>
              <a:t>En Nicaragua:</a:t>
            </a:r>
          </a:p>
          <a:p>
            <a:r>
              <a:rPr lang="en-US" sz="2100" b="0" dirty="0" err="1" smtClean="0">
                <a:latin typeface="Gill Sans MT" pitchFamily="34" charset="0"/>
              </a:rPr>
              <a:t>Ahorro</a:t>
            </a:r>
            <a:r>
              <a:rPr lang="en-US" sz="2100" b="0" dirty="0" smtClean="0">
                <a:latin typeface="Gill Sans MT" pitchFamily="34" charset="0"/>
              </a:rPr>
              <a:t> de USD$250,000 </a:t>
            </a:r>
            <a:r>
              <a:rPr lang="en-US" sz="2100" b="0" dirty="0" err="1" smtClean="0">
                <a:latin typeface="Gill Sans MT" pitchFamily="34" charset="0"/>
              </a:rPr>
              <a:t>después</a:t>
            </a:r>
            <a:r>
              <a:rPr lang="en-US" sz="2100" b="0" dirty="0" smtClean="0">
                <a:latin typeface="Gill Sans MT" pitchFamily="34" charset="0"/>
              </a:rPr>
              <a:t> de </a:t>
            </a:r>
            <a:r>
              <a:rPr lang="en-US" sz="2100" b="0" dirty="0" err="1" smtClean="0">
                <a:latin typeface="Gill Sans MT" pitchFamily="34" charset="0"/>
              </a:rPr>
              <a:t>implementación</a:t>
            </a:r>
            <a:r>
              <a:rPr lang="en-US" sz="2100" b="0" dirty="0" smtClean="0">
                <a:latin typeface="Gill Sans MT" pitchFamily="34" charset="0"/>
              </a:rPr>
              <a:t> </a:t>
            </a:r>
            <a:r>
              <a:rPr lang="en-US" sz="2100" b="0" dirty="0" err="1" smtClean="0">
                <a:latin typeface="Gill Sans MT" pitchFamily="34" charset="0"/>
              </a:rPr>
              <a:t>por</a:t>
            </a:r>
            <a:r>
              <a:rPr lang="en-US" sz="2100" b="0" dirty="0" smtClean="0">
                <a:latin typeface="Gill Sans MT" pitchFamily="34" charset="0"/>
              </a:rPr>
              <a:t> un </a:t>
            </a:r>
            <a:r>
              <a:rPr lang="en-US" sz="2100" b="0" dirty="0" err="1" smtClean="0">
                <a:latin typeface="Gill Sans MT" pitchFamily="34" charset="0"/>
              </a:rPr>
              <a:t>año</a:t>
            </a:r>
            <a:endParaRPr lang="en-US" sz="2100" b="0" dirty="0" smtClean="0">
              <a:latin typeface="Gill Sans MT" pitchFamily="34" charset="0"/>
            </a:endParaRPr>
          </a:p>
          <a:p>
            <a:r>
              <a:rPr lang="es-ES" sz="2100" b="0" dirty="0" smtClean="0">
                <a:latin typeface="Gill Sans MT" pitchFamily="34" charset="0"/>
              </a:rPr>
              <a:t>El ahorro en el tratamiento hospitalario de los RN de alto riesgo en el Programa MMC </a:t>
            </a:r>
            <a:r>
              <a:rPr lang="es-ES" sz="2100" dirty="0" smtClean="0">
                <a:latin typeface="Gill Sans MT" pitchFamily="34" charset="0"/>
              </a:rPr>
              <a:t>compensaría el coste </a:t>
            </a:r>
            <a:r>
              <a:rPr lang="es-ES" sz="2100" b="0" dirty="0" smtClean="0">
                <a:latin typeface="Gill Sans MT" pitchFamily="34" charset="0"/>
              </a:rPr>
              <a:t>de la formación inicial y la implementación de los trabajadores de la salud y los cambios en el sistema hospitalario </a:t>
            </a:r>
            <a:r>
              <a:rPr lang="es-ES" sz="2100" dirty="0" smtClean="0">
                <a:latin typeface="Gill Sans MT" pitchFamily="34" charset="0"/>
              </a:rPr>
              <a:t>en el tratamiento de 45 prematuros</a:t>
            </a:r>
            <a:r>
              <a:rPr lang="es-ES" sz="2100" b="0" dirty="0" smtClean="0">
                <a:latin typeface="Gill Sans MT" pitchFamily="34" charset="0"/>
              </a:rPr>
              <a:t> o </a:t>
            </a:r>
            <a:r>
              <a:rPr lang="es-ES" sz="2100" dirty="0" smtClean="0">
                <a:latin typeface="Gill Sans MT" pitchFamily="34" charset="0"/>
              </a:rPr>
              <a:t>uno o dos meses</a:t>
            </a:r>
          </a:p>
          <a:p>
            <a:endParaRPr lang="en-US" sz="2400" b="0" dirty="0">
              <a:latin typeface="Gill Sans MT" pitchFamily="34" charset="0"/>
            </a:endParaRPr>
          </a:p>
        </p:txBody>
      </p:sp>
      <p:pic>
        <p:nvPicPr>
          <p:cNvPr id="1026" name="Chart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057400"/>
            <a:ext cx="4591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95800" y="4876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Gill Sans MT" pitchFamily="34" charset="0"/>
              </a:rPr>
              <a:t>Gráfico: El costo de tratar a los RN prematuros antes de MMC en comparación con los costos de intervención más el costo de tratamiento de recién nacidos después de implementación del MMC</a:t>
            </a:r>
            <a:endParaRPr lang="en-US" sz="14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724400" cy="349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Family Bab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4191000" cy="3276600"/>
          </a:xfrm>
          <a:prstGeom prst="rect">
            <a:avLst/>
          </a:prstGeom>
        </p:spPr>
      </p:pic>
      <p:pic>
        <p:nvPicPr>
          <p:cNvPr id="5" name="Picture 4" descr="Dad Baby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28800" y="3962400"/>
            <a:ext cx="31242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001000" cy="5105398"/>
        </p:xfrm>
        <a:graphic>
          <a:graphicData uri="http://schemas.openxmlformats.org/drawingml/2006/table">
            <a:tbl>
              <a:tblPr/>
              <a:tblGrid>
                <a:gridCol w="6176210"/>
                <a:gridCol w="1824790"/>
              </a:tblGrid>
              <a:tr h="2303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Gill Sans MT"/>
                          <a:ea typeface="Calibri"/>
                          <a:cs typeface="Times New Roman"/>
                        </a:rPr>
                        <a:t>Etapas de la Implementación desarrolladas por HCI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9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Gill Sans MT"/>
                          <a:ea typeface="Calibri"/>
                          <a:cs typeface="Times New Roman"/>
                        </a:rPr>
                        <a:t>País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99C"/>
                    </a:solidFill>
                  </a:tcPr>
                </a:tc>
              </a:tr>
              <a:tr h="230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Gill Sans MT"/>
                          <a:ea typeface="Calibri"/>
                          <a:cs typeface="Times New Roman"/>
                        </a:rPr>
                        <a:t>HONDURAS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Obtener la aprobación del MS &amp; selección de hospital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Seleccionar personal a capacitar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Asistir a la capacitación en Bogotá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Adquisición de equipamiento e insumos básicos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Establecer un área dedicada al MMC en el hospital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Abogacía a favor del MMC al interior de la Sala de Neonatología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Capacitación al personal de la Sala de  Neonatología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Iniciar actividades de MMC con los pacientes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briola"/>
                          <a:ea typeface="Calibri"/>
                          <a:cs typeface="Arial"/>
                        </a:rPr>
                        <a:t>√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Desarrollar directrices y estándares del hospital sobre MMC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Desarrollar directrices y herramientas para la consejería en MMC a padres de familia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Desarrollar indicadores de proceso e impacto sobre MMC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Evaluar el funcionamiento del MMC en el hospital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Gill Sans MT"/>
                          <a:ea typeface="Calibri"/>
                          <a:cs typeface="Times New Roman"/>
                        </a:rPr>
                        <a:t>Planificar la expansión hacia hospitales satélites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341205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000" b="1" i="0" u="none" strike="noStrike" cap="none" normalizeH="0" baseline="0" smtClean="0">
                <a:ln>
                  <a:noFill/>
                </a:ln>
                <a:solidFill>
                  <a:srgbClr val="008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Situaci</a:t>
            </a:r>
            <a:r>
              <a:rPr kumimoji="0" lang="es-EC" sz="1000" b="1" i="0" u="none" strike="noStrike" cap="none" normalizeH="0" baseline="0" smtClean="0">
                <a:ln>
                  <a:noFill/>
                </a:ln>
                <a:solidFill>
                  <a:srgbClr val="008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C" sz="1000" b="1" i="0" u="none" strike="noStrike" cap="none" normalizeH="0" baseline="0" smtClean="0">
                <a:ln>
                  <a:noFill/>
                </a:ln>
                <a:solidFill>
                  <a:srgbClr val="008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n actual de la implementaci</a:t>
            </a:r>
            <a:r>
              <a:rPr kumimoji="0" lang="es-EC" sz="1000" b="1" i="0" u="none" strike="noStrike" cap="none" normalizeH="0" baseline="0" smtClean="0">
                <a:ln>
                  <a:noFill/>
                </a:ln>
                <a:solidFill>
                  <a:srgbClr val="008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C" sz="1000" b="1" i="0" u="none" strike="noStrike" cap="none" normalizeH="0" baseline="0" smtClean="0">
                <a:ln>
                  <a:noFill/>
                </a:ln>
                <a:solidFill>
                  <a:srgbClr val="008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n del Programa Madre Canguro en un hospital principal</a:t>
            </a:r>
            <a:endParaRPr kumimoji="0" lang="es-EC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C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C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</a:b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Gill Sans MT" pitchFamily="34" charset="0"/>
              </a:rPr>
              <a:t>Pasos</a:t>
            </a: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 claves </a:t>
            </a:r>
            <a:r>
              <a:rPr lang="en-US" b="1" dirty="0" err="1" smtClean="0">
                <a:solidFill>
                  <a:srgbClr val="002060"/>
                </a:solidFill>
                <a:latin typeface="Gill Sans MT" pitchFamily="34" charset="0"/>
              </a:rPr>
              <a:t>para</a:t>
            </a: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 un </a:t>
            </a:r>
            <a:r>
              <a:rPr lang="en-US" b="1" dirty="0" err="1" smtClean="0">
                <a:solidFill>
                  <a:srgbClr val="002060"/>
                </a:solidFill>
                <a:latin typeface="Gill Sans MT" pitchFamily="34" charset="0"/>
              </a:rPr>
              <a:t>Programa</a:t>
            </a: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 Madre </a:t>
            </a:r>
            <a:r>
              <a:rPr lang="en-US" b="1" dirty="0" err="1" smtClean="0">
                <a:solidFill>
                  <a:srgbClr val="002060"/>
                </a:solidFill>
                <a:latin typeface="Gill Sans MT" pitchFamily="34" charset="0"/>
              </a:rPr>
              <a:t>Canguro</a:t>
            </a:r>
            <a:endParaRPr lang="en-US" b="1" dirty="0">
              <a:solidFill>
                <a:srgbClr val="002060"/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990600"/>
          </a:xfrm>
        </p:spPr>
        <p:txBody>
          <a:bodyPr/>
          <a:lstStyle/>
          <a:p>
            <a:r>
              <a:rPr lang="en-US" dirty="0" err="1" smtClean="0">
                <a:latin typeface="Gill Sans MT" pitchFamily="34" charset="0"/>
              </a:rPr>
              <a:t>Antecedentes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572000"/>
          </a:xfrm>
        </p:spPr>
        <p:txBody>
          <a:bodyPr/>
          <a:lstStyle/>
          <a:p>
            <a:r>
              <a:rPr lang="en-US" b="0" dirty="0" smtClean="0">
                <a:latin typeface="Gill Sans MT" pitchFamily="34" charset="0"/>
              </a:rPr>
              <a:t>8.1% de los RN en </a:t>
            </a:r>
            <a:r>
              <a:rPr lang="en-US" b="0" dirty="0" err="1" smtClean="0">
                <a:latin typeface="Gill Sans MT" pitchFamily="34" charset="0"/>
              </a:rPr>
              <a:t>América</a:t>
            </a:r>
            <a:r>
              <a:rPr lang="en-US" b="0" dirty="0" smtClean="0">
                <a:latin typeface="Gill Sans MT" pitchFamily="34" charset="0"/>
              </a:rPr>
              <a:t> Latina y el </a:t>
            </a:r>
            <a:r>
              <a:rPr lang="en-US" b="0" dirty="0" err="1" smtClean="0">
                <a:latin typeface="Gill Sans MT" pitchFamily="34" charset="0"/>
              </a:rPr>
              <a:t>Caribe</a:t>
            </a:r>
            <a:r>
              <a:rPr lang="en-US" b="0" dirty="0" smtClean="0">
                <a:latin typeface="Gill Sans MT" pitchFamily="34" charset="0"/>
              </a:rPr>
              <a:t> son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(OPS)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Mayor </a:t>
            </a:r>
            <a:r>
              <a:rPr lang="en-US" dirty="0" err="1" smtClean="0">
                <a:latin typeface="Gill Sans MT" pitchFamily="34" charset="0"/>
              </a:rPr>
              <a:t>posibilidad</a:t>
            </a:r>
            <a:r>
              <a:rPr lang="en-US" dirty="0" smtClean="0">
                <a:latin typeface="Gill Sans MT" pitchFamily="34" charset="0"/>
              </a:rPr>
              <a:t> de </a:t>
            </a:r>
            <a:r>
              <a:rPr lang="en-US" dirty="0" err="1" smtClean="0">
                <a:latin typeface="Gill Sans MT" pitchFamily="34" charset="0"/>
              </a:rPr>
              <a:t>sufrir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problemas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respiratoros</a:t>
            </a: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b="0" dirty="0" smtClean="0">
                <a:latin typeface="Gill Sans MT" pitchFamily="34" charset="0"/>
              </a:rPr>
              <a:t>Mayor </a:t>
            </a:r>
            <a:r>
              <a:rPr lang="en-US" b="0" dirty="0" err="1" smtClean="0">
                <a:latin typeface="Gill Sans MT" pitchFamily="34" charset="0"/>
              </a:rPr>
              <a:t>posibilidad</a:t>
            </a:r>
            <a:r>
              <a:rPr lang="en-US" b="0" dirty="0" smtClean="0">
                <a:latin typeface="Gill Sans MT" pitchFamily="34" charset="0"/>
              </a:rPr>
              <a:t> de </a:t>
            </a:r>
            <a:r>
              <a:rPr lang="en-US" b="0" dirty="0" err="1" smtClean="0">
                <a:latin typeface="Gill Sans MT" pitchFamily="34" charset="0"/>
              </a:rPr>
              <a:t>d</a:t>
            </a:r>
            <a:r>
              <a:rPr lang="en-US" dirty="0" err="1" smtClean="0">
                <a:latin typeface="Gill Sans MT" pitchFamily="34" charset="0"/>
              </a:rPr>
              <a:t>éficits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sensoriales</a:t>
            </a:r>
            <a:r>
              <a:rPr lang="en-US" dirty="0" smtClean="0">
                <a:latin typeface="Gill Sans MT" pitchFamily="34" charset="0"/>
              </a:rPr>
              <a:t> o </a:t>
            </a:r>
            <a:r>
              <a:rPr lang="en-US" dirty="0" err="1" smtClean="0">
                <a:latin typeface="Gill Sans MT" pitchFamily="34" charset="0"/>
              </a:rPr>
              <a:t>descapacidades</a:t>
            </a:r>
            <a:r>
              <a:rPr lang="en-US" dirty="0" smtClean="0">
                <a:latin typeface="Gill Sans MT" pitchFamily="34" charset="0"/>
              </a:rPr>
              <a:t> de </a:t>
            </a:r>
            <a:r>
              <a:rPr lang="en-US" dirty="0" err="1" smtClean="0">
                <a:latin typeface="Gill Sans MT" pitchFamily="34" charset="0"/>
              </a:rPr>
              <a:t>aprendizaje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Los </a:t>
            </a:r>
            <a:r>
              <a:rPr lang="en-US" dirty="0" err="1" smtClean="0">
                <a:latin typeface="Gill Sans MT" pitchFamily="34" charset="0"/>
              </a:rPr>
              <a:t>efectos</a:t>
            </a:r>
            <a:r>
              <a:rPr lang="en-US" dirty="0" smtClean="0">
                <a:latin typeface="Gill Sans MT" pitchFamily="34" charset="0"/>
              </a:rPr>
              <a:t> de la </a:t>
            </a:r>
            <a:r>
              <a:rPr lang="en-US" dirty="0" err="1" smtClean="0">
                <a:latin typeface="Gill Sans MT" pitchFamily="34" charset="0"/>
              </a:rPr>
              <a:t>prematuridad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pueden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extenderse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más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allá</a:t>
            </a:r>
            <a:r>
              <a:rPr lang="en-US" dirty="0" smtClean="0">
                <a:latin typeface="Gill Sans MT" pitchFamily="34" charset="0"/>
              </a:rPr>
              <a:t> de la </a:t>
            </a:r>
            <a:r>
              <a:rPr lang="en-US" dirty="0" err="1" smtClean="0">
                <a:latin typeface="Gill Sans MT" pitchFamily="34" charset="0"/>
              </a:rPr>
              <a:t>niñez</a:t>
            </a:r>
            <a:endParaRPr lang="en-US" dirty="0" smtClean="0">
              <a:latin typeface="Gill Sans MT" pitchFamily="34" charset="0"/>
            </a:endParaRP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r>
              <a:rPr lang="en-US" b="0" dirty="0" smtClean="0">
                <a:latin typeface="Gill Sans MT" pitchFamily="34" charset="0"/>
              </a:rPr>
              <a:t>Al </a:t>
            </a:r>
            <a:r>
              <a:rPr lang="en-US" b="0" dirty="0" err="1" smtClean="0">
                <a:latin typeface="Gill Sans MT" pitchFamily="34" charset="0"/>
              </a:rPr>
              <a:t>nivel</a:t>
            </a:r>
            <a:r>
              <a:rPr lang="en-US" b="0" dirty="0" smtClean="0">
                <a:latin typeface="Gill Sans MT" pitchFamily="34" charset="0"/>
              </a:rPr>
              <a:t> global, los RN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comprenden</a:t>
            </a:r>
            <a:r>
              <a:rPr lang="en-US" b="0" dirty="0" smtClean="0">
                <a:latin typeface="Gill Sans MT" pitchFamily="34" charset="0"/>
              </a:rPr>
              <a:t> 28% de </a:t>
            </a:r>
            <a:r>
              <a:rPr lang="en-US" b="0" dirty="0" err="1" smtClean="0">
                <a:latin typeface="Gill Sans MT" pitchFamily="34" charset="0"/>
              </a:rPr>
              <a:t>las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muertes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neonatales</a:t>
            </a:r>
            <a:r>
              <a:rPr lang="en-US" b="0" dirty="0" smtClean="0">
                <a:latin typeface="Gill Sans MT" pitchFamily="34" charset="0"/>
              </a:rPr>
              <a:t> (OPS)</a:t>
            </a:r>
          </a:p>
          <a:p>
            <a:endParaRPr lang="en-US" b="0" dirty="0" smtClean="0">
              <a:latin typeface="Gill Sans MT" pitchFamily="34" charset="0"/>
            </a:endParaRPr>
          </a:p>
          <a:p>
            <a:r>
              <a:rPr lang="en-US" b="0" dirty="0" smtClean="0">
                <a:latin typeface="Gill Sans MT" pitchFamily="34" charset="0"/>
              </a:rPr>
              <a:t>El </a:t>
            </a:r>
            <a:r>
              <a:rPr lang="en-US" dirty="0" err="1" smtClean="0">
                <a:latin typeface="Gill Sans MT" pitchFamily="34" charset="0"/>
              </a:rPr>
              <a:t>Método</a:t>
            </a:r>
            <a:r>
              <a:rPr lang="en-US" dirty="0" smtClean="0">
                <a:latin typeface="Gill Sans MT" pitchFamily="34" charset="0"/>
              </a:rPr>
              <a:t> Madre </a:t>
            </a:r>
            <a:r>
              <a:rPr lang="en-US" dirty="0" err="1" smtClean="0">
                <a:latin typeface="Gill Sans MT" pitchFamily="34" charset="0"/>
              </a:rPr>
              <a:t>Canguro</a:t>
            </a:r>
            <a:r>
              <a:rPr lang="en-US" dirty="0" smtClean="0">
                <a:latin typeface="Gill Sans MT" pitchFamily="34" charset="0"/>
              </a:rPr>
              <a:t> (MMC)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fue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desarrollado</a:t>
            </a:r>
            <a:r>
              <a:rPr lang="en-US" b="0" dirty="0" smtClean="0">
                <a:latin typeface="Gill Sans MT" pitchFamily="34" charset="0"/>
              </a:rPr>
              <a:t> en Colombia en 1979 </a:t>
            </a:r>
            <a:endParaRPr lang="en-US" b="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038600"/>
          </a:xfrm>
        </p:spPr>
        <p:txBody>
          <a:bodyPr/>
          <a:lstStyle/>
          <a:p>
            <a:pPr algn="ctr">
              <a:buNone/>
            </a:pPr>
            <a:r>
              <a:rPr lang="en-US" sz="3200" b="0" dirty="0" smtClean="0">
                <a:latin typeface="Gill Sans MT" pitchFamily="34" charset="0"/>
              </a:rPr>
              <a:t>La meta del </a:t>
            </a:r>
            <a:r>
              <a:rPr lang="en-US" sz="3200" dirty="0" err="1" smtClean="0">
                <a:latin typeface="Gill Sans MT" pitchFamily="34" charset="0"/>
              </a:rPr>
              <a:t>Método</a:t>
            </a:r>
            <a:r>
              <a:rPr lang="en-US" sz="3200" dirty="0" smtClean="0">
                <a:latin typeface="Gill Sans MT" pitchFamily="34" charset="0"/>
              </a:rPr>
              <a:t> Madre </a:t>
            </a:r>
            <a:r>
              <a:rPr lang="en-US" sz="3200" dirty="0" err="1" smtClean="0">
                <a:latin typeface="Gill Sans MT" pitchFamily="34" charset="0"/>
              </a:rPr>
              <a:t>Canguro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b="0" dirty="0" err="1" smtClean="0">
                <a:latin typeface="Gill Sans MT" pitchFamily="34" charset="0"/>
              </a:rPr>
              <a:t>es</a:t>
            </a:r>
            <a:r>
              <a:rPr lang="en-US" sz="3200" b="0" dirty="0" smtClean="0">
                <a:latin typeface="Gill Sans MT" pitchFamily="34" charset="0"/>
              </a:rPr>
              <a:t> </a:t>
            </a:r>
            <a:r>
              <a:rPr lang="en-US" sz="3200" b="0" dirty="0" err="1" smtClean="0">
                <a:latin typeface="Gill Sans MT" pitchFamily="34" charset="0"/>
              </a:rPr>
              <a:t>reducir</a:t>
            </a:r>
            <a:r>
              <a:rPr lang="en-US" sz="3200" b="0" dirty="0" smtClean="0">
                <a:latin typeface="Gill Sans MT" pitchFamily="34" charset="0"/>
              </a:rPr>
              <a:t> la </a:t>
            </a:r>
            <a:r>
              <a:rPr lang="en-US" sz="3200" b="0" dirty="0" err="1" smtClean="0">
                <a:latin typeface="Gill Sans MT" pitchFamily="34" charset="0"/>
              </a:rPr>
              <a:t>mortalidad</a:t>
            </a:r>
            <a:r>
              <a:rPr lang="en-US" sz="3200" b="0" dirty="0" smtClean="0">
                <a:latin typeface="Gill Sans MT" pitchFamily="34" charset="0"/>
              </a:rPr>
              <a:t> neonatal </a:t>
            </a:r>
            <a:r>
              <a:rPr lang="en-US" sz="3200" dirty="0" err="1" smtClean="0">
                <a:latin typeface="Gill Sans MT" pitchFamily="34" charset="0"/>
              </a:rPr>
              <a:t>preveniendo</a:t>
            </a:r>
            <a:r>
              <a:rPr lang="en-US" sz="3200" dirty="0" smtClean="0">
                <a:latin typeface="Gill Sans MT" pitchFamily="34" charset="0"/>
              </a:rPr>
              <a:t> la </a:t>
            </a:r>
            <a:r>
              <a:rPr lang="en-US" sz="3200" dirty="0" err="1" smtClean="0">
                <a:latin typeface="Gill Sans MT" pitchFamily="34" charset="0"/>
              </a:rPr>
              <a:t>hipotermia</a:t>
            </a:r>
            <a:r>
              <a:rPr lang="en-US" sz="3200" dirty="0" smtClean="0">
                <a:latin typeface="Gill Sans MT" pitchFamily="34" charset="0"/>
              </a:rPr>
              <a:t> e </a:t>
            </a:r>
            <a:r>
              <a:rPr lang="en-US" sz="3200" dirty="0" err="1" smtClean="0">
                <a:latin typeface="Gill Sans MT" pitchFamily="34" charset="0"/>
              </a:rPr>
              <a:t>infecciones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b="0" dirty="0" smtClean="0">
                <a:latin typeface="Gill Sans MT" pitchFamily="34" charset="0"/>
              </a:rPr>
              <a:t>en RN </a:t>
            </a:r>
            <a:r>
              <a:rPr lang="en-US" sz="3200" b="0" dirty="0" err="1" smtClean="0">
                <a:latin typeface="Gill Sans MT" pitchFamily="34" charset="0"/>
              </a:rPr>
              <a:t>prematuros</a:t>
            </a:r>
            <a:r>
              <a:rPr lang="en-US" sz="3200" b="0" dirty="0" smtClean="0">
                <a:latin typeface="Gill Sans MT" pitchFamily="34" charset="0"/>
              </a:rPr>
              <a:t> y de </a:t>
            </a:r>
            <a:r>
              <a:rPr lang="en-US" sz="3200" b="0" dirty="0" err="1" smtClean="0">
                <a:latin typeface="Gill Sans MT" pitchFamily="34" charset="0"/>
              </a:rPr>
              <a:t>bajo</a:t>
            </a:r>
            <a:r>
              <a:rPr lang="en-US" sz="3200" b="0" dirty="0" smtClean="0">
                <a:latin typeface="Gill Sans MT" pitchFamily="34" charset="0"/>
              </a:rPr>
              <a:t> peso, y </a:t>
            </a:r>
            <a:r>
              <a:rPr lang="en-US" sz="3200" b="0" dirty="0" err="1" smtClean="0">
                <a:latin typeface="Gill Sans MT" pitchFamily="34" charset="0"/>
              </a:rPr>
              <a:t>promover</a:t>
            </a:r>
            <a:r>
              <a:rPr lang="en-US" sz="3200" b="0" dirty="0" smtClean="0">
                <a:latin typeface="Gill Sans MT" pitchFamily="34" charset="0"/>
              </a:rPr>
              <a:t> el </a:t>
            </a:r>
            <a:r>
              <a:rPr lang="en-US" sz="3200" dirty="0" err="1" smtClean="0">
                <a:latin typeface="Gill Sans MT" pitchFamily="34" charset="0"/>
              </a:rPr>
              <a:t>aumento</a:t>
            </a:r>
            <a:r>
              <a:rPr lang="en-US" sz="3200" dirty="0" smtClean="0">
                <a:latin typeface="Gill Sans MT" pitchFamily="34" charset="0"/>
              </a:rPr>
              <a:t> de peso </a:t>
            </a:r>
            <a:r>
              <a:rPr lang="en-US" sz="3200" b="0" dirty="0" err="1" smtClean="0">
                <a:latin typeface="Gill Sans MT" pitchFamily="34" charset="0"/>
              </a:rPr>
              <a:t>mediante</a:t>
            </a:r>
            <a:r>
              <a:rPr lang="en-US" sz="3200" b="0" dirty="0" smtClean="0">
                <a:latin typeface="Gill Sans MT" pitchFamily="34" charset="0"/>
              </a:rPr>
              <a:t> el </a:t>
            </a:r>
            <a:r>
              <a:rPr lang="en-US" sz="3200" b="0" dirty="0" err="1" smtClean="0">
                <a:latin typeface="Gill Sans MT" pitchFamily="34" charset="0"/>
              </a:rPr>
              <a:t>incremento</a:t>
            </a:r>
            <a:r>
              <a:rPr lang="en-US" sz="3200" b="0" dirty="0" smtClean="0">
                <a:latin typeface="Gill Sans MT" pitchFamily="34" charset="0"/>
              </a:rPr>
              <a:t> en la </a:t>
            </a:r>
            <a:r>
              <a:rPr lang="en-US" sz="3200" b="0" dirty="0" err="1" smtClean="0">
                <a:latin typeface="Gill Sans MT" pitchFamily="34" charset="0"/>
              </a:rPr>
              <a:t>lactancia</a:t>
            </a:r>
            <a:r>
              <a:rPr lang="en-US" sz="3200" b="0" dirty="0" smtClean="0">
                <a:latin typeface="Gill Sans MT" pitchFamily="34" charset="0"/>
              </a:rPr>
              <a:t>. </a:t>
            </a:r>
            <a:endParaRPr lang="en-US" sz="32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990600"/>
          </a:xfrm>
        </p:spPr>
        <p:txBody>
          <a:bodyPr/>
          <a:lstStyle/>
          <a:p>
            <a:r>
              <a:rPr lang="en-US" dirty="0" err="1" smtClean="0">
                <a:latin typeface="Gill Sans MT" pitchFamily="34" charset="0"/>
              </a:rPr>
              <a:t>Investigaciones</a:t>
            </a:r>
            <a:r>
              <a:rPr lang="en-US" dirty="0" smtClean="0">
                <a:latin typeface="Gill Sans MT" pitchFamily="34" charset="0"/>
              </a:rPr>
              <a:t> MMC ha </a:t>
            </a:r>
            <a:r>
              <a:rPr lang="en-US" dirty="0" err="1" smtClean="0">
                <a:latin typeface="Gill Sans MT" pitchFamily="34" charset="0"/>
              </a:rPr>
              <a:t>encontrado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543800" cy="4419600"/>
          </a:xfrm>
        </p:spPr>
        <p:txBody>
          <a:bodyPr/>
          <a:lstStyle/>
          <a:p>
            <a:r>
              <a:rPr lang="en-US" b="0" dirty="0" smtClean="0">
                <a:latin typeface="Gill Sans MT" pitchFamily="34" charset="0"/>
              </a:rPr>
              <a:t>Es un </a:t>
            </a:r>
            <a:r>
              <a:rPr lang="en-US" b="0" dirty="0" err="1" smtClean="0">
                <a:latin typeface="Gill Sans MT" pitchFamily="34" charset="0"/>
              </a:rPr>
              <a:t>método</a:t>
            </a:r>
            <a:r>
              <a:rPr lang="en-US" b="0" dirty="0" smtClean="0">
                <a:latin typeface="Gill Sans MT" pitchFamily="34" charset="0"/>
              </a:rPr>
              <a:t> de </a:t>
            </a:r>
            <a:r>
              <a:rPr lang="en-US" dirty="0" err="1" smtClean="0">
                <a:latin typeface="Gill Sans MT" pitchFamily="34" charset="0"/>
              </a:rPr>
              <a:t>tratamiento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efectivo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para</a:t>
            </a:r>
            <a:r>
              <a:rPr lang="en-US" b="0" dirty="0" smtClean="0">
                <a:latin typeface="Gill Sans MT" pitchFamily="34" charset="0"/>
              </a:rPr>
              <a:t> los RN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y de </a:t>
            </a:r>
            <a:r>
              <a:rPr lang="en-US" b="0" dirty="0" err="1" smtClean="0">
                <a:latin typeface="Gill Sans MT" pitchFamily="34" charset="0"/>
              </a:rPr>
              <a:t>bajo</a:t>
            </a:r>
            <a:r>
              <a:rPr lang="en-US" b="0" dirty="0" smtClean="0">
                <a:latin typeface="Gill Sans MT" pitchFamily="34" charset="0"/>
              </a:rPr>
              <a:t> peso</a:t>
            </a:r>
          </a:p>
          <a:p>
            <a:endParaRPr lang="en-US" sz="1000" b="0" dirty="0" smtClean="0">
              <a:latin typeface="Gill Sans MT" pitchFamily="34" charset="0"/>
            </a:endParaRPr>
          </a:p>
          <a:p>
            <a:r>
              <a:rPr lang="en-US" dirty="0" err="1" smtClean="0">
                <a:latin typeface="Gill Sans MT" pitchFamily="34" charset="0"/>
              </a:rPr>
              <a:t>Reducción</a:t>
            </a:r>
            <a:r>
              <a:rPr lang="en-US" dirty="0" smtClean="0">
                <a:latin typeface="Gill Sans MT" pitchFamily="34" charset="0"/>
              </a:rPr>
              <a:t> en </a:t>
            </a:r>
            <a:r>
              <a:rPr lang="en-US" dirty="0" err="1" smtClean="0">
                <a:latin typeface="Gill Sans MT" pitchFamily="34" charset="0"/>
              </a:rPr>
              <a:t>mortalidad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smtClean="0">
                <a:latin typeface="Gill Sans MT" pitchFamily="34" charset="0"/>
              </a:rPr>
              <a:t>de RN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y de </a:t>
            </a:r>
            <a:r>
              <a:rPr lang="en-US" b="0" dirty="0" err="1" smtClean="0">
                <a:latin typeface="Gill Sans MT" pitchFamily="34" charset="0"/>
              </a:rPr>
              <a:t>bajo</a:t>
            </a:r>
            <a:r>
              <a:rPr lang="en-US" b="0" dirty="0" smtClean="0">
                <a:latin typeface="Gill Sans MT" pitchFamily="34" charset="0"/>
              </a:rPr>
              <a:t> peso</a:t>
            </a:r>
          </a:p>
          <a:p>
            <a:endParaRPr lang="en-US" sz="1000" b="0" dirty="0" smtClean="0">
              <a:latin typeface="Gill Sans MT" pitchFamily="34" charset="0"/>
            </a:endParaRPr>
          </a:p>
          <a:p>
            <a:r>
              <a:rPr lang="en-US" dirty="0" err="1" smtClean="0">
                <a:latin typeface="Gill Sans MT" pitchFamily="34" charset="0"/>
              </a:rPr>
              <a:t>Reducción</a:t>
            </a:r>
            <a:r>
              <a:rPr lang="en-US" dirty="0" smtClean="0">
                <a:latin typeface="Gill Sans MT" pitchFamily="34" charset="0"/>
              </a:rPr>
              <a:t> en </a:t>
            </a:r>
            <a:r>
              <a:rPr lang="en-US" dirty="0" err="1" smtClean="0">
                <a:latin typeface="Gill Sans MT" pitchFamily="34" charset="0"/>
              </a:rPr>
              <a:t>infecciones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nosocomiales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smtClean="0">
                <a:latin typeface="Gill Sans MT" pitchFamily="34" charset="0"/>
              </a:rPr>
              <a:t>de RN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y de </a:t>
            </a:r>
            <a:r>
              <a:rPr lang="en-US" b="0" dirty="0" err="1" smtClean="0">
                <a:latin typeface="Gill Sans MT" pitchFamily="34" charset="0"/>
              </a:rPr>
              <a:t>bajo</a:t>
            </a:r>
            <a:r>
              <a:rPr lang="en-US" b="0" dirty="0" smtClean="0">
                <a:latin typeface="Gill Sans MT" pitchFamily="34" charset="0"/>
              </a:rPr>
              <a:t> peso</a:t>
            </a:r>
          </a:p>
          <a:p>
            <a:endParaRPr lang="en-US" sz="1000" b="0" dirty="0" smtClean="0">
              <a:latin typeface="Gill Sans MT" pitchFamily="34" charset="0"/>
            </a:endParaRPr>
          </a:p>
          <a:p>
            <a:r>
              <a:rPr lang="en-US" b="0" dirty="0" smtClean="0">
                <a:latin typeface="Gill Sans MT" pitchFamily="34" charset="0"/>
              </a:rPr>
              <a:t>El </a:t>
            </a:r>
            <a:r>
              <a:rPr lang="en-US" dirty="0" err="1" smtClean="0">
                <a:latin typeface="Gill Sans MT" pitchFamily="34" charset="0"/>
              </a:rPr>
              <a:t>desarrollo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cognitiva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smtClean="0">
                <a:latin typeface="Gill Sans MT" pitchFamily="34" charset="0"/>
              </a:rPr>
              <a:t>de </a:t>
            </a:r>
            <a:r>
              <a:rPr lang="en-US" b="0" dirty="0" err="1" smtClean="0">
                <a:latin typeface="Gill Sans MT" pitchFamily="34" charset="0"/>
              </a:rPr>
              <a:t>canguros</a:t>
            </a:r>
            <a:r>
              <a:rPr lang="en-US" b="0" dirty="0" smtClean="0">
                <a:latin typeface="Gill Sans MT" pitchFamily="34" charset="0"/>
              </a:rPr>
              <a:t> en la </a:t>
            </a:r>
            <a:r>
              <a:rPr lang="en-US" b="0" dirty="0" err="1" smtClean="0">
                <a:latin typeface="Gill Sans MT" pitchFamily="34" charset="0"/>
              </a:rPr>
              <a:t>adolescencia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es</a:t>
            </a:r>
            <a:r>
              <a:rPr lang="en-US" b="0" dirty="0" smtClean="0">
                <a:latin typeface="Gill Sans MT" pitchFamily="34" charset="0"/>
              </a:rPr>
              <a:t> comparable con </a:t>
            </a:r>
            <a:r>
              <a:rPr lang="en-US" b="0" dirty="0" err="1" smtClean="0">
                <a:latin typeface="Gill Sans MT" pitchFamily="34" charset="0"/>
              </a:rPr>
              <a:t>adolescentes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nacidos</a:t>
            </a:r>
            <a:r>
              <a:rPr lang="en-US" b="0" dirty="0" smtClean="0">
                <a:latin typeface="Gill Sans MT" pitchFamily="34" charset="0"/>
              </a:rPr>
              <a:t> a </a:t>
            </a:r>
            <a:r>
              <a:rPr lang="en-US" b="0" dirty="0" err="1" smtClean="0">
                <a:latin typeface="Gill Sans MT" pitchFamily="34" charset="0"/>
              </a:rPr>
              <a:t>término</a:t>
            </a:r>
            <a:r>
              <a:rPr lang="en-US" b="0" dirty="0" smtClean="0">
                <a:latin typeface="Gill Sans MT" pitchFamily="34" charset="0"/>
              </a:rPr>
              <a:t> y mayor </a:t>
            </a:r>
            <a:r>
              <a:rPr lang="en-US" b="0" dirty="0" err="1" smtClean="0">
                <a:latin typeface="Gill Sans MT" pitchFamily="34" charset="0"/>
              </a:rPr>
              <a:t>que</a:t>
            </a:r>
            <a:r>
              <a:rPr lang="en-US" b="0" dirty="0" smtClean="0">
                <a:latin typeface="Gill Sans MT" pitchFamily="34" charset="0"/>
              </a:rPr>
              <a:t> los </a:t>
            </a:r>
            <a:r>
              <a:rPr lang="en-US" b="0" dirty="0" err="1" smtClean="0">
                <a:latin typeface="Gill Sans MT" pitchFamily="34" charset="0"/>
              </a:rPr>
              <a:t>adolescentes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nacidos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prematuros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que</a:t>
            </a:r>
            <a:r>
              <a:rPr lang="en-US" b="0" dirty="0" smtClean="0">
                <a:latin typeface="Gill Sans MT" pitchFamily="34" charset="0"/>
              </a:rPr>
              <a:t> no </a:t>
            </a:r>
            <a:r>
              <a:rPr lang="en-US" b="0" dirty="0" err="1" smtClean="0">
                <a:latin typeface="Gill Sans MT" pitchFamily="34" charset="0"/>
              </a:rPr>
              <a:t>reciben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cuidado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canguro</a:t>
            </a:r>
            <a:r>
              <a:rPr lang="en-US" b="0" dirty="0" smtClean="0">
                <a:latin typeface="Gill Sans MT" pitchFamily="34" charset="0"/>
              </a:rPr>
              <a:t> (</a:t>
            </a:r>
            <a:r>
              <a:rPr lang="en-US" b="0" dirty="0" err="1" smtClean="0">
                <a:latin typeface="Gill Sans MT" pitchFamily="34" charset="0"/>
              </a:rPr>
              <a:t>Fundación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Canguro</a:t>
            </a:r>
            <a:r>
              <a:rPr lang="en-US" b="0" dirty="0" smtClean="0">
                <a:latin typeface="Gill Sans MT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990600"/>
          </a:xfrm>
        </p:spPr>
        <p:txBody>
          <a:bodyPr/>
          <a:lstStyle/>
          <a:p>
            <a:r>
              <a:rPr lang="en-US" dirty="0" err="1" smtClean="0">
                <a:latin typeface="Gill Sans MT" pitchFamily="34" charset="0"/>
              </a:rPr>
              <a:t>Beneficios</a:t>
            </a:r>
            <a:r>
              <a:rPr lang="en-US" dirty="0" smtClean="0">
                <a:latin typeface="Gill Sans MT" pitchFamily="34" charset="0"/>
              </a:rPr>
              <a:t> de MMC </a:t>
            </a:r>
            <a:r>
              <a:rPr lang="en-US" dirty="0" err="1" smtClean="0">
                <a:latin typeface="Gill Sans MT" pitchFamily="34" charset="0"/>
              </a:rPr>
              <a:t>para</a:t>
            </a:r>
            <a:r>
              <a:rPr lang="en-US" dirty="0" smtClean="0">
                <a:latin typeface="Gill Sans MT" pitchFamily="34" charset="0"/>
              </a:rPr>
              <a:t> el </a:t>
            </a:r>
            <a:r>
              <a:rPr lang="en-US" dirty="0" err="1" smtClean="0">
                <a:latin typeface="Gill Sans MT" pitchFamily="34" charset="0"/>
              </a:rPr>
              <a:t>paciente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419600"/>
          </a:xfrm>
        </p:spPr>
        <p:txBody>
          <a:bodyPr/>
          <a:lstStyle/>
          <a:p>
            <a:r>
              <a:rPr lang="en-US" sz="2500" b="0" dirty="0" err="1" smtClean="0">
                <a:latin typeface="Gill Sans MT" pitchFamily="34" charset="0"/>
              </a:rPr>
              <a:t>Una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alternativa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dirty="0" err="1" smtClean="0">
                <a:latin typeface="Gill Sans MT" pitchFamily="34" charset="0"/>
              </a:rPr>
              <a:t>efectiva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b="0" dirty="0" smtClean="0">
                <a:latin typeface="Gill Sans MT" pitchFamily="34" charset="0"/>
              </a:rPr>
              <a:t>y </a:t>
            </a:r>
            <a:r>
              <a:rPr lang="en-US" sz="2500" dirty="0" smtClean="0">
                <a:latin typeface="Gill Sans MT" pitchFamily="34" charset="0"/>
              </a:rPr>
              <a:t>de </a:t>
            </a:r>
            <a:r>
              <a:rPr lang="en-US" sz="2500" dirty="0" err="1" smtClean="0">
                <a:latin typeface="Gill Sans MT" pitchFamily="34" charset="0"/>
              </a:rPr>
              <a:t>bajo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dirty="0" err="1" smtClean="0">
                <a:latin typeface="Gill Sans MT" pitchFamily="34" charset="0"/>
              </a:rPr>
              <a:t>costo</a:t>
            </a:r>
            <a:endParaRPr lang="en-US" sz="1200" dirty="0" smtClean="0">
              <a:latin typeface="Gill Sans MT" pitchFamily="34" charset="0"/>
            </a:endParaRPr>
          </a:p>
          <a:p>
            <a:r>
              <a:rPr lang="en-US" sz="2500" dirty="0" err="1" smtClean="0">
                <a:latin typeface="Gill Sans MT" pitchFamily="34" charset="0"/>
              </a:rPr>
              <a:t>Estabilización</a:t>
            </a:r>
            <a:r>
              <a:rPr lang="en-US" sz="2500" dirty="0" smtClean="0">
                <a:latin typeface="Gill Sans MT" pitchFamily="34" charset="0"/>
              </a:rPr>
              <a:t> de los </a:t>
            </a:r>
            <a:r>
              <a:rPr lang="en-US" sz="2500" dirty="0" err="1" smtClean="0">
                <a:latin typeface="Gill Sans MT" pitchFamily="34" charset="0"/>
              </a:rPr>
              <a:t>latidos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b="0" dirty="0" smtClean="0">
                <a:latin typeface="Gill Sans MT" pitchFamily="34" charset="0"/>
              </a:rPr>
              <a:t>en la </a:t>
            </a:r>
            <a:r>
              <a:rPr lang="en-US" sz="2500" b="0" dirty="0" err="1" smtClean="0">
                <a:latin typeface="Gill Sans MT" pitchFamily="34" charset="0"/>
              </a:rPr>
              <a:t>posición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erguida</a:t>
            </a:r>
            <a:endParaRPr lang="en-US" sz="1200" dirty="0" smtClean="0">
              <a:latin typeface="Gill Sans MT" pitchFamily="34" charset="0"/>
            </a:endParaRPr>
          </a:p>
          <a:p>
            <a:r>
              <a:rPr lang="en-US" sz="2500" dirty="0" err="1" smtClean="0">
                <a:latin typeface="Gill Sans MT" pitchFamily="34" charset="0"/>
              </a:rPr>
              <a:t>Regulación</a:t>
            </a:r>
            <a:r>
              <a:rPr lang="en-US" sz="2500" dirty="0" smtClean="0">
                <a:latin typeface="Gill Sans MT" pitchFamily="34" charset="0"/>
              </a:rPr>
              <a:t> de </a:t>
            </a:r>
            <a:r>
              <a:rPr lang="en-US" sz="2500" dirty="0" err="1" smtClean="0">
                <a:latin typeface="Gill Sans MT" pitchFamily="34" charset="0"/>
              </a:rPr>
              <a:t>temperatura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cuando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están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sostenidos</a:t>
            </a:r>
            <a:r>
              <a:rPr lang="en-US" sz="2500" b="0" dirty="0" smtClean="0">
                <a:latin typeface="Gill Sans MT" pitchFamily="34" charset="0"/>
              </a:rPr>
              <a:t> en </a:t>
            </a:r>
            <a:r>
              <a:rPr lang="en-US" sz="2500" b="0" dirty="0" err="1" smtClean="0">
                <a:latin typeface="Gill Sans MT" pitchFamily="34" charset="0"/>
              </a:rPr>
              <a:t>contacto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directo</a:t>
            </a:r>
            <a:r>
              <a:rPr lang="en-US" sz="2500" b="0" dirty="0" smtClean="0">
                <a:latin typeface="Gill Sans MT" pitchFamily="34" charset="0"/>
              </a:rPr>
              <a:t> con el </a:t>
            </a:r>
            <a:r>
              <a:rPr lang="en-US" sz="2500" b="0" dirty="0" err="1" smtClean="0">
                <a:latin typeface="Gill Sans MT" pitchFamily="34" charset="0"/>
              </a:rPr>
              <a:t>pecho</a:t>
            </a:r>
            <a:r>
              <a:rPr lang="en-US" sz="2500" b="0" dirty="0" smtClean="0">
                <a:latin typeface="Gill Sans MT" pitchFamily="34" charset="0"/>
              </a:rPr>
              <a:t> de </a:t>
            </a:r>
            <a:r>
              <a:rPr lang="en-US" sz="2500" b="0" dirty="0" err="1" smtClean="0">
                <a:latin typeface="Gill Sans MT" pitchFamily="34" charset="0"/>
              </a:rPr>
              <a:t>su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madre</a:t>
            </a:r>
            <a:r>
              <a:rPr lang="en-US" sz="2500" b="0" dirty="0" smtClean="0">
                <a:latin typeface="Gill Sans MT" pitchFamily="34" charset="0"/>
              </a:rPr>
              <a:t> o padre</a:t>
            </a:r>
            <a:endParaRPr lang="en-US" sz="1200" dirty="0" smtClean="0">
              <a:latin typeface="Gill Sans MT" pitchFamily="34" charset="0"/>
            </a:endParaRPr>
          </a:p>
          <a:p>
            <a:r>
              <a:rPr lang="en-US" sz="2500" dirty="0" err="1" smtClean="0">
                <a:latin typeface="Gill Sans MT" pitchFamily="34" charset="0"/>
              </a:rPr>
              <a:t>Prevenir</a:t>
            </a:r>
            <a:r>
              <a:rPr lang="en-US" sz="2500" dirty="0" smtClean="0">
                <a:latin typeface="Gill Sans MT" pitchFamily="34" charset="0"/>
              </a:rPr>
              <a:t> el </a:t>
            </a:r>
            <a:r>
              <a:rPr lang="en-US" sz="2500" dirty="0" err="1" smtClean="0">
                <a:latin typeface="Gill Sans MT" pitchFamily="34" charset="0"/>
              </a:rPr>
              <a:t>reflujo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b="0" dirty="0" smtClean="0">
                <a:latin typeface="Gill Sans MT" pitchFamily="34" charset="0"/>
              </a:rPr>
              <a:t>en la </a:t>
            </a:r>
            <a:r>
              <a:rPr lang="en-US" sz="2500" b="0" dirty="0" err="1" smtClean="0">
                <a:latin typeface="Gill Sans MT" pitchFamily="34" charset="0"/>
              </a:rPr>
              <a:t>posición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b="0" dirty="0" err="1" smtClean="0">
                <a:latin typeface="Gill Sans MT" pitchFamily="34" charset="0"/>
              </a:rPr>
              <a:t>erguida</a:t>
            </a:r>
            <a:endParaRPr lang="en-US" sz="1200" b="0" dirty="0" smtClean="0">
              <a:latin typeface="Gill Sans MT" pitchFamily="34" charset="0"/>
            </a:endParaRPr>
          </a:p>
          <a:p>
            <a:r>
              <a:rPr lang="en-US" sz="2500" b="0" dirty="0" err="1" smtClean="0">
                <a:latin typeface="Gill Sans MT" pitchFamily="34" charset="0"/>
              </a:rPr>
              <a:t>Posición</a:t>
            </a:r>
            <a:r>
              <a:rPr lang="en-US" sz="2500" b="0" dirty="0" smtClean="0">
                <a:latin typeface="Gill Sans MT" pitchFamily="34" charset="0"/>
              </a:rPr>
              <a:t> </a:t>
            </a:r>
            <a:r>
              <a:rPr lang="en-US" sz="2500" dirty="0" err="1" smtClean="0">
                <a:latin typeface="Gill Sans MT" pitchFamily="34" charset="0"/>
              </a:rPr>
              <a:t>óptima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dirty="0" err="1" smtClean="0">
                <a:latin typeface="Gill Sans MT" pitchFamily="34" charset="0"/>
              </a:rPr>
              <a:t>para</a:t>
            </a:r>
            <a:r>
              <a:rPr lang="en-US" sz="2500" dirty="0" smtClean="0">
                <a:latin typeface="Gill Sans MT" pitchFamily="34" charset="0"/>
              </a:rPr>
              <a:t> </a:t>
            </a:r>
            <a:r>
              <a:rPr lang="en-US" sz="2500" dirty="0" err="1" smtClean="0">
                <a:latin typeface="Gill Sans MT" pitchFamily="34" charset="0"/>
              </a:rPr>
              <a:t>lactancia</a:t>
            </a:r>
            <a:r>
              <a:rPr lang="en-US" sz="2500" dirty="0" smtClean="0">
                <a:latin typeface="Gill Sans MT" pitchFamily="34" charset="0"/>
              </a:rPr>
              <a:t>: </a:t>
            </a:r>
          </a:p>
          <a:p>
            <a:pPr lvl="1"/>
            <a:r>
              <a:rPr lang="en-US" sz="2200" b="0" dirty="0" smtClean="0">
                <a:latin typeface="Gill Sans MT" pitchFamily="34" charset="0"/>
              </a:rPr>
              <a:t>Los </a:t>
            </a:r>
            <a:r>
              <a:rPr lang="en-US" sz="2200" b="0" dirty="0" err="1" smtClean="0">
                <a:latin typeface="Gill Sans MT" pitchFamily="34" charset="0"/>
              </a:rPr>
              <a:t>canguros</a:t>
            </a:r>
            <a:r>
              <a:rPr lang="en-US" sz="2200" b="0" dirty="0" smtClean="0">
                <a:latin typeface="Gill Sans MT" pitchFamily="34" charset="0"/>
              </a:rPr>
              <a:t> </a:t>
            </a:r>
            <a:r>
              <a:rPr lang="en-US" sz="2200" b="0" dirty="0" err="1" smtClean="0">
                <a:latin typeface="Gill Sans MT" pitchFamily="34" charset="0"/>
              </a:rPr>
              <a:t>inician</a:t>
            </a:r>
            <a:r>
              <a:rPr lang="en-US" sz="2200" b="0" dirty="0" smtClean="0">
                <a:latin typeface="Gill Sans MT" pitchFamily="34" charset="0"/>
              </a:rPr>
              <a:t> </a:t>
            </a:r>
            <a:r>
              <a:rPr lang="en-US" sz="2200" b="0" dirty="0" err="1" smtClean="0">
                <a:latin typeface="Gill Sans MT" pitchFamily="34" charset="0"/>
              </a:rPr>
              <a:t>lactancia</a:t>
            </a:r>
            <a:r>
              <a:rPr lang="en-US" sz="2200" b="0" dirty="0" smtClean="0">
                <a:latin typeface="Gill Sans MT" pitchFamily="34" charset="0"/>
              </a:rPr>
              <a:t> </a:t>
            </a:r>
            <a:r>
              <a:rPr lang="en-US" sz="2200" b="0" dirty="0" err="1" smtClean="0">
                <a:latin typeface="Gill Sans MT" pitchFamily="34" charset="0"/>
              </a:rPr>
              <a:t>tempranamente</a:t>
            </a:r>
            <a:r>
              <a:rPr lang="en-US" sz="2200" b="0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sz="2200" dirty="0" smtClean="0">
                <a:latin typeface="Gill Sans MT" pitchFamily="34" charset="0"/>
              </a:rPr>
              <a:t>Las </a:t>
            </a:r>
            <a:r>
              <a:rPr lang="en-US" sz="2200" dirty="0" err="1" smtClean="0">
                <a:latin typeface="Gill Sans MT" pitchFamily="34" charset="0"/>
              </a:rPr>
              <a:t>madres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naturalmente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producen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más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leche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debido</a:t>
            </a:r>
            <a:r>
              <a:rPr lang="en-US" sz="2200" dirty="0" smtClean="0">
                <a:latin typeface="Gill Sans MT" pitchFamily="34" charset="0"/>
              </a:rPr>
              <a:t> al </a:t>
            </a:r>
            <a:r>
              <a:rPr lang="en-US" sz="2200" dirty="0" err="1" smtClean="0">
                <a:latin typeface="Gill Sans MT" pitchFamily="34" charset="0"/>
              </a:rPr>
              <a:t>contacto</a:t>
            </a:r>
            <a:r>
              <a:rPr lang="en-US" sz="2200" dirty="0" smtClean="0">
                <a:latin typeface="Gill Sans MT" pitchFamily="34" charset="0"/>
              </a:rPr>
              <a:t> </a:t>
            </a:r>
            <a:r>
              <a:rPr lang="en-US" sz="2200" dirty="0" err="1" smtClean="0">
                <a:latin typeface="Gill Sans MT" pitchFamily="34" charset="0"/>
              </a:rPr>
              <a:t>cercano</a:t>
            </a:r>
            <a:r>
              <a:rPr lang="en-US" sz="2200" dirty="0" smtClean="0">
                <a:latin typeface="Gill Sans MT" pitchFamily="34" charset="0"/>
              </a:rPr>
              <a:t> y </a:t>
            </a:r>
            <a:r>
              <a:rPr lang="en-US" sz="2200" dirty="0" err="1" smtClean="0">
                <a:latin typeface="Gill Sans MT" pitchFamily="34" charset="0"/>
              </a:rPr>
              <a:t>constante</a:t>
            </a:r>
            <a:endParaRPr lang="en-US" sz="2200" b="0" dirty="0" smtClean="0">
              <a:latin typeface="Gill Sans MT" pitchFamily="34" charset="0"/>
            </a:endParaRPr>
          </a:p>
          <a:p>
            <a:r>
              <a:rPr lang="en-US" dirty="0" err="1" smtClean="0">
                <a:latin typeface="Gill Sans MT" pitchFamily="34" charset="0"/>
              </a:rPr>
              <a:t>Beneficioso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para</a:t>
            </a:r>
            <a:r>
              <a:rPr lang="en-US" dirty="0" smtClean="0">
                <a:latin typeface="Gill Sans MT" pitchFamily="34" charset="0"/>
              </a:rPr>
              <a:t> la </a:t>
            </a:r>
            <a:r>
              <a:rPr lang="en-US" dirty="0" err="1" smtClean="0">
                <a:latin typeface="Gill Sans MT" pitchFamily="34" charset="0"/>
              </a:rPr>
              <a:t>unidad</a:t>
            </a:r>
            <a:r>
              <a:rPr lang="en-US" dirty="0" smtClean="0">
                <a:latin typeface="Gill Sans MT" pitchFamily="34" charset="0"/>
              </a:rPr>
              <a:t> familiar </a:t>
            </a:r>
            <a:r>
              <a:rPr lang="en-US" b="0" dirty="0" err="1" smtClean="0">
                <a:latin typeface="Gill Sans MT" pitchFamily="34" charset="0"/>
              </a:rPr>
              <a:t>por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crear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lazo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emocionales</a:t>
            </a:r>
            <a:r>
              <a:rPr lang="en-US" b="0" dirty="0" smtClean="0">
                <a:latin typeface="Gill Sans MT" pitchFamily="34" charset="0"/>
              </a:rPr>
              <a:t> entre los padres y el </a:t>
            </a:r>
            <a:r>
              <a:rPr lang="en-US" b="0" dirty="0" err="1" smtClean="0">
                <a:latin typeface="Gill Sans MT" pitchFamily="34" charset="0"/>
              </a:rPr>
              <a:t>bebé</a:t>
            </a:r>
            <a:endParaRPr lang="en-US" b="0" dirty="0" smtClean="0">
              <a:latin typeface="Gill Sans MT" pitchFamily="34" charset="0"/>
            </a:endParaRPr>
          </a:p>
          <a:p>
            <a:endParaRPr lang="en-US" b="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ill Sans MT" pitchFamily="34" charset="0"/>
              </a:rPr>
              <a:t>Beneficios</a:t>
            </a:r>
            <a:r>
              <a:rPr lang="en-US" dirty="0" smtClean="0">
                <a:latin typeface="Gill Sans MT" pitchFamily="34" charset="0"/>
              </a:rPr>
              <a:t> de MMC </a:t>
            </a:r>
            <a:r>
              <a:rPr lang="en-US" dirty="0" err="1" smtClean="0">
                <a:latin typeface="Gill Sans MT" pitchFamily="34" charset="0"/>
              </a:rPr>
              <a:t>para</a:t>
            </a:r>
            <a:r>
              <a:rPr lang="en-US" dirty="0" smtClean="0">
                <a:latin typeface="Gill Sans MT" pitchFamily="34" charset="0"/>
              </a:rPr>
              <a:t> el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Gill Sans MT" pitchFamily="34" charset="0"/>
              </a:rPr>
              <a:t>Es </a:t>
            </a:r>
            <a:r>
              <a:rPr lang="en-US" dirty="0" err="1" smtClean="0">
                <a:latin typeface="Gill Sans MT" pitchFamily="34" charset="0"/>
              </a:rPr>
              <a:t>menos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costoso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que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mantener</a:t>
            </a:r>
            <a:r>
              <a:rPr lang="en-US" b="0" dirty="0" smtClean="0">
                <a:latin typeface="Gill Sans MT" pitchFamily="34" charset="0"/>
              </a:rPr>
              <a:t> un </a:t>
            </a:r>
            <a:r>
              <a:rPr lang="en-US" b="0" dirty="0" err="1" smtClean="0">
                <a:latin typeface="Gill Sans MT" pitchFamily="34" charset="0"/>
              </a:rPr>
              <a:t>paciente</a:t>
            </a:r>
            <a:r>
              <a:rPr lang="en-US" b="0" dirty="0" smtClean="0">
                <a:latin typeface="Gill Sans MT" pitchFamily="34" charset="0"/>
              </a:rPr>
              <a:t> en </a:t>
            </a:r>
            <a:r>
              <a:rPr lang="en-US" b="0" dirty="0" err="1" smtClean="0">
                <a:latin typeface="Gill Sans MT" pitchFamily="34" charset="0"/>
              </a:rPr>
              <a:t>una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incubadora</a:t>
            </a:r>
            <a:endParaRPr lang="en-US" b="0" dirty="0" smtClean="0">
              <a:latin typeface="Gill Sans MT" pitchFamily="34" charset="0"/>
            </a:endParaRPr>
          </a:p>
          <a:p>
            <a:endParaRPr lang="en-US" b="0" dirty="0" smtClean="0">
              <a:latin typeface="Gill Sans MT" pitchFamily="34" charset="0"/>
            </a:endParaRPr>
          </a:p>
          <a:p>
            <a:r>
              <a:rPr lang="en-US" dirty="0" err="1" smtClean="0">
                <a:latin typeface="Gill Sans MT" pitchFamily="34" charset="0"/>
              </a:rPr>
              <a:t>Aminora</a:t>
            </a:r>
            <a:r>
              <a:rPr lang="en-US" dirty="0" smtClean="0">
                <a:latin typeface="Gill Sans MT" pitchFamily="34" charset="0"/>
              </a:rPr>
              <a:t> la </a:t>
            </a:r>
            <a:r>
              <a:rPr lang="en-US" dirty="0" err="1" smtClean="0">
                <a:latin typeface="Gill Sans MT" pitchFamily="34" charset="0"/>
              </a:rPr>
              <a:t>posibilidad</a:t>
            </a:r>
            <a:r>
              <a:rPr lang="en-US" dirty="0" smtClean="0">
                <a:latin typeface="Gill Sans MT" pitchFamily="34" charset="0"/>
              </a:rPr>
              <a:t> de </a:t>
            </a:r>
            <a:r>
              <a:rPr lang="en-US" dirty="0" err="1" smtClean="0">
                <a:latin typeface="Gill Sans MT" pitchFamily="34" charset="0"/>
              </a:rPr>
              <a:t>readmisión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porque</a:t>
            </a:r>
            <a:r>
              <a:rPr lang="en-US" b="0" dirty="0" smtClean="0">
                <a:latin typeface="Gill Sans MT" pitchFamily="34" charset="0"/>
              </a:rPr>
              <a:t> los </a:t>
            </a:r>
            <a:r>
              <a:rPr lang="en-US" b="0" dirty="0" err="1" smtClean="0">
                <a:latin typeface="Gill Sans MT" pitchFamily="34" charset="0"/>
              </a:rPr>
              <a:t>pacientes</a:t>
            </a:r>
            <a:r>
              <a:rPr lang="en-US" b="0" dirty="0" smtClean="0">
                <a:latin typeface="Gill Sans MT" pitchFamily="34" charset="0"/>
              </a:rPr>
              <a:t> se </a:t>
            </a:r>
            <a:r>
              <a:rPr lang="en-US" b="0" dirty="0" err="1" smtClean="0">
                <a:latin typeface="Gill Sans MT" pitchFamily="34" charset="0"/>
              </a:rPr>
              <a:t>vuelven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más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saludables</a:t>
            </a:r>
            <a:r>
              <a:rPr lang="en-US" b="0" dirty="0" smtClean="0">
                <a:latin typeface="Gill Sans MT" pitchFamily="34" charset="0"/>
              </a:rPr>
              <a:t> </a:t>
            </a:r>
          </a:p>
          <a:p>
            <a:endParaRPr lang="en-US" b="0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Reduce la </a:t>
            </a:r>
            <a:r>
              <a:rPr lang="en-US" dirty="0" err="1" smtClean="0">
                <a:latin typeface="Gill Sans MT" pitchFamily="34" charset="0"/>
              </a:rPr>
              <a:t>duración</a:t>
            </a:r>
            <a:r>
              <a:rPr lang="en-US" dirty="0" smtClean="0">
                <a:latin typeface="Gill Sans MT" pitchFamily="34" charset="0"/>
              </a:rPr>
              <a:t> de la </a:t>
            </a:r>
            <a:r>
              <a:rPr lang="en-US" dirty="0" err="1" smtClean="0">
                <a:latin typeface="Gill Sans MT" pitchFamily="34" charset="0"/>
              </a:rPr>
              <a:t>estadía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0" dirty="0" smtClean="0">
                <a:latin typeface="Gill Sans MT" pitchFamily="34" charset="0"/>
              </a:rPr>
              <a:t>en </a:t>
            </a:r>
            <a:r>
              <a:rPr lang="en-US" b="0" dirty="0" err="1" smtClean="0">
                <a:latin typeface="Gill Sans MT" pitchFamily="34" charset="0"/>
              </a:rPr>
              <a:t>comparación</a:t>
            </a:r>
            <a:r>
              <a:rPr lang="en-US" b="0" dirty="0" smtClean="0">
                <a:latin typeface="Gill Sans MT" pitchFamily="34" charset="0"/>
              </a:rPr>
              <a:t> con los </a:t>
            </a:r>
            <a:r>
              <a:rPr lang="en-US" b="0" dirty="0" err="1" smtClean="0">
                <a:latin typeface="Gill Sans MT" pitchFamily="34" charset="0"/>
              </a:rPr>
              <a:t>neonatos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que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reciben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cuidado</a:t>
            </a:r>
            <a:r>
              <a:rPr lang="en-US" b="0" dirty="0" smtClean="0">
                <a:latin typeface="Gill Sans MT" pitchFamily="34" charset="0"/>
              </a:rPr>
              <a:t> </a:t>
            </a:r>
            <a:r>
              <a:rPr lang="en-US" b="0" dirty="0" err="1" smtClean="0">
                <a:latin typeface="Gill Sans MT" pitchFamily="34" charset="0"/>
              </a:rPr>
              <a:t>tradicional</a:t>
            </a:r>
            <a:endParaRPr lang="en-US" b="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066800"/>
          <a:ext cx="7433633" cy="5394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28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Gill Sans MT" pitchFamily="34" charset="0"/>
              </a:rPr>
              <a:t>Resultados</a:t>
            </a:r>
            <a:r>
              <a:rPr lang="en-US" b="1" dirty="0" smtClean="0">
                <a:solidFill>
                  <a:srgbClr val="002060"/>
                </a:solidFill>
                <a:latin typeface="Gill Sans MT" pitchFamily="34" charset="0"/>
              </a:rPr>
              <a:t>: Nicaragua</a:t>
            </a:r>
            <a:endParaRPr lang="en-US" b="1" dirty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20574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Gill Sans MT" pitchFamily="34" charset="0"/>
              </a:rPr>
              <a:t>Total: </a:t>
            </a:r>
          </a:p>
          <a:p>
            <a:r>
              <a:rPr lang="en-US" sz="1800" b="1" dirty="0" smtClean="0">
                <a:latin typeface="Gill Sans MT" pitchFamily="34" charset="0"/>
              </a:rPr>
              <a:t>302 </a:t>
            </a:r>
            <a:r>
              <a:rPr lang="en-US" sz="1800" b="1" dirty="0" err="1" smtClean="0">
                <a:latin typeface="Gill Sans MT" pitchFamily="34" charset="0"/>
              </a:rPr>
              <a:t>canguros</a:t>
            </a:r>
            <a:r>
              <a:rPr lang="en-US" sz="1800" b="1" dirty="0" smtClean="0">
                <a:latin typeface="Gill Sans MT" pitchFamily="34" charset="0"/>
              </a:rPr>
              <a:t> </a:t>
            </a:r>
            <a:r>
              <a:rPr lang="en-US" sz="1800" dirty="0" smtClean="0">
                <a:latin typeface="Gill Sans MT" pitchFamily="34" charset="0"/>
              </a:rPr>
              <a:t>Sep. 2010 – Feb. 2012</a:t>
            </a:r>
            <a:endParaRPr lang="en-US" sz="1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Gill Sans MT" pitchFamily="34" charset="0"/>
              </a:rPr>
              <a:t>Resultados</a:t>
            </a:r>
            <a:r>
              <a:rPr lang="en-US" dirty="0" smtClean="0">
                <a:latin typeface="Gill Sans MT" pitchFamily="34" charset="0"/>
              </a:rPr>
              <a:t>: El Salvador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2954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b="0" dirty="0" err="1" smtClean="0">
                <a:latin typeface="Gill Sans MT" pitchFamily="34" charset="0"/>
              </a:rPr>
              <a:t>Número</a:t>
            </a:r>
            <a:r>
              <a:rPr lang="en-US" sz="2000" b="0" dirty="0" smtClean="0">
                <a:latin typeface="Gill Sans MT" pitchFamily="34" charset="0"/>
              </a:rPr>
              <a:t> de </a:t>
            </a:r>
            <a:r>
              <a:rPr lang="en-US" sz="2000" b="0" dirty="0" err="1" smtClean="0">
                <a:latin typeface="Gill Sans MT" pitchFamily="34" charset="0"/>
              </a:rPr>
              <a:t>pacientes</a:t>
            </a:r>
            <a:r>
              <a:rPr lang="en-US" sz="2000" b="0" dirty="0" smtClean="0">
                <a:latin typeface="Gill Sans MT" pitchFamily="34" charset="0"/>
              </a:rPr>
              <a:t>:</a:t>
            </a:r>
          </a:p>
          <a:p>
            <a:pPr lvl="0"/>
            <a:r>
              <a:rPr lang="en-US" sz="1800" b="0" dirty="0" smtClean="0">
                <a:latin typeface="Gill Sans MT" pitchFamily="34" charset="0"/>
              </a:rPr>
              <a:t>251 en el Hosp. </a:t>
            </a:r>
            <a:r>
              <a:rPr lang="en-US" sz="1800" b="0" dirty="0" err="1" smtClean="0">
                <a:latin typeface="Gill Sans MT" pitchFamily="34" charset="0"/>
              </a:rPr>
              <a:t>Nacional</a:t>
            </a:r>
            <a:r>
              <a:rPr lang="en-US" sz="1800" b="0" dirty="0" smtClean="0">
                <a:latin typeface="Gill Sans MT" pitchFamily="34" charset="0"/>
              </a:rPr>
              <a:t> (Mar. 2011 – Feb. 2012)</a:t>
            </a:r>
          </a:p>
          <a:p>
            <a:pPr lvl="0"/>
            <a:r>
              <a:rPr lang="en-US" sz="1800" b="0" dirty="0" smtClean="0">
                <a:latin typeface="Gill Sans MT" pitchFamily="34" charset="0"/>
              </a:rPr>
              <a:t>85 en el Hosp. San Miguel (Nov. 2011- Feb. 2012)</a:t>
            </a:r>
          </a:p>
          <a:p>
            <a:pPr lvl="0"/>
            <a:r>
              <a:rPr lang="en-US" sz="1800" b="0" dirty="0" smtClean="0">
                <a:latin typeface="Gill Sans MT" pitchFamily="34" charset="0"/>
              </a:rPr>
              <a:t>15 en el Hosp. Santa Ana (</a:t>
            </a:r>
            <a:r>
              <a:rPr lang="en-US" sz="1800" b="0" dirty="0" err="1" smtClean="0">
                <a:latin typeface="Gill Sans MT" pitchFamily="34" charset="0"/>
              </a:rPr>
              <a:t>Ene</a:t>
            </a:r>
            <a:r>
              <a:rPr lang="en-US" sz="1800" b="0" dirty="0" smtClean="0">
                <a:latin typeface="Gill Sans MT" pitchFamily="34" charset="0"/>
              </a:rPr>
              <a:t>. – Feb. 2012)</a:t>
            </a:r>
          </a:p>
          <a:p>
            <a:pPr lvl="0"/>
            <a:r>
              <a:rPr lang="en-US" sz="1800" b="0" dirty="0" smtClean="0">
                <a:latin typeface="Gill Sans MT" pitchFamily="34" charset="0"/>
              </a:rPr>
              <a:t>339 </a:t>
            </a:r>
            <a:r>
              <a:rPr lang="en-US" sz="1800" b="0" dirty="0" err="1" smtClean="0">
                <a:latin typeface="Gill Sans MT" pitchFamily="34" charset="0"/>
              </a:rPr>
              <a:t>controles</a:t>
            </a:r>
            <a:r>
              <a:rPr lang="en-US" sz="1800" b="0" dirty="0" smtClean="0">
                <a:latin typeface="Gill Sans MT" pitchFamily="34" charset="0"/>
              </a:rPr>
              <a:t> </a:t>
            </a:r>
            <a:r>
              <a:rPr lang="en-US" sz="1800" b="0" dirty="0" err="1" smtClean="0">
                <a:latin typeface="Gill Sans MT" pitchFamily="34" charset="0"/>
              </a:rPr>
              <a:t>ambulatorios</a:t>
            </a:r>
            <a:r>
              <a:rPr lang="en-US" sz="1800" b="0" dirty="0" smtClean="0">
                <a:latin typeface="Gill Sans MT" pitchFamily="34" charset="0"/>
              </a:rPr>
              <a:t> (96.8% de </a:t>
            </a:r>
            <a:r>
              <a:rPr lang="en-US" sz="1800" b="0" dirty="0" err="1" smtClean="0">
                <a:latin typeface="Gill Sans MT" pitchFamily="34" charset="0"/>
              </a:rPr>
              <a:t>todos</a:t>
            </a:r>
            <a:r>
              <a:rPr lang="en-US" sz="1800" b="0" dirty="0" smtClean="0">
                <a:latin typeface="Gill Sans MT" pitchFamily="34" charset="0"/>
              </a:rPr>
              <a:t> </a:t>
            </a:r>
            <a:r>
              <a:rPr lang="en-US" sz="1800" b="0" dirty="0" err="1" smtClean="0">
                <a:latin typeface="Gill Sans MT" pitchFamily="34" charset="0"/>
              </a:rPr>
              <a:t>inscritos</a:t>
            </a:r>
            <a:r>
              <a:rPr lang="en-US" sz="1800" b="0" dirty="0" smtClean="0">
                <a:latin typeface="Gill Sans MT" pitchFamily="34" charset="0"/>
              </a:rPr>
              <a:t>)</a:t>
            </a:r>
          </a:p>
          <a:p>
            <a:pPr lvl="0"/>
            <a:r>
              <a:rPr lang="en-US" sz="1800" b="0" dirty="0" smtClean="0">
                <a:latin typeface="Gill Sans MT" pitchFamily="34" charset="0"/>
              </a:rPr>
              <a:t>4 </a:t>
            </a:r>
            <a:r>
              <a:rPr lang="en-US" sz="1800" b="0" dirty="0" err="1" smtClean="0">
                <a:latin typeface="Gill Sans MT" pitchFamily="34" charset="0"/>
              </a:rPr>
              <a:t>muertos</a:t>
            </a:r>
            <a:r>
              <a:rPr lang="en-US" sz="1800" b="0" dirty="0" smtClean="0">
                <a:latin typeface="Gill Sans MT" pitchFamily="34" charset="0"/>
              </a:rPr>
              <a:t> en total, 14 </a:t>
            </a:r>
            <a:r>
              <a:rPr lang="en-US" sz="1800" b="0" dirty="0" err="1" smtClean="0">
                <a:latin typeface="Gill Sans MT" pitchFamily="34" charset="0"/>
              </a:rPr>
              <a:t>abandonados</a:t>
            </a:r>
            <a:endParaRPr lang="en-US" sz="1800" b="0" dirty="0" smtClean="0">
              <a:latin typeface="Gill Sans MT" pitchFamily="34" charset="0"/>
            </a:endParaRPr>
          </a:p>
          <a:p>
            <a:pPr lvl="0"/>
            <a:endParaRPr lang="en-US" sz="1800" b="0" dirty="0" smtClean="0">
              <a:latin typeface="Gill Sans MT" pitchFamily="34" charset="0"/>
            </a:endParaRPr>
          </a:p>
          <a:p>
            <a:pPr lvl="0">
              <a:buNone/>
            </a:pPr>
            <a:r>
              <a:rPr lang="en-US" sz="2000" b="0" dirty="0" err="1" smtClean="0">
                <a:latin typeface="Gill Sans MT" pitchFamily="34" charset="0"/>
              </a:rPr>
              <a:t>Aumento</a:t>
            </a:r>
            <a:r>
              <a:rPr lang="en-US" sz="2000" b="0" dirty="0" smtClean="0">
                <a:latin typeface="Gill Sans MT" pitchFamily="34" charset="0"/>
              </a:rPr>
              <a:t> de peso </a:t>
            </a:r>
            <a:r>
              <a:rPr lang="en-US" sz="2000" b="0" dirty="0" err="1" smtClean="0">
                <a:latin typeface="Gill Sans MT" pitchFamily="34" charset="0"/>
              </a:rPr>
              <a:t>promedio</a:t>
            </a:r>
            <a:r>
              <a:rPr lang="en-US" sz="2000" b="0" dirty="0" smtClean="0">
                <a:latin typeface="Gill Sans MT" pitchFamily="34" charset="0"/>
              </a:rPr>
              <a:t> antes de PMC: </a:t>
            </a:r>
            <a:r>
              <a:rPr lang="en-US" sz="2000" dirty="0" smtClean="0">
                <a:latin typeface="Gill Sans MT" pitchFamily="34" charset="0"/>
              </a:rPr>
              <a:t>25.8 </a:t>
            </a:r>
            <a:r>
              <a:rPr lang="en-US" sz="2000" dirty="0" err="1" smtClean="0">
                <a:latin typeface="Gill Sans MT" pitchFamily="34" charset="0"/>
              </a:rPr>
              <a:t>gramas</a:t>
            </a:r>
            <a:r>
              <a:rPr lang="en-US" sz="2000" dirty="0" smtClean="0">
                <a:latin typeface="Gill Sans MT" pitchFamily="34" charset="0"/>
              </a:rPr>
              <a:t>/</a:t>
            </a:r>
            <a:r>
              <a:rPr lang="en-US" sz="2000" dirty="0" err="1" smtClean="0">
                <a:latin typeface="Gill Sans MT" pitchFamily="34" charset="0"/>
              </a:rPr>
              <a:t>día</a:t>
            </a:r>
            <a:endParaRPr lang="en-US" sz="20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2000" b="0" dirty="0" err="1" smtClean="0">
                <a:latin typeface="Gill Sans MT" pitchFamily="34" charset="0"/>
              </a:rPr>
              <a:t>Aumento</a:t>
            </a:r>
            <a:r>
              <a:rPr lang="en-US" sz="2000" b="0" dirty="0" smtClean="0">
                <a:latin typeface="Gill Sans MT" pitchFamily="34" charset="0"/>
              </a:rPr>
              <a:t> de peso </a:t>
            </a:r>
            <a:r>
              <a:rPr lang="en-US" sz="2000" b="0" dirty="0" err="1" smtClean="0">
                <a:latin typeface="Gill Sans MT" pitchFamily="34" charset="0"/>
              </a:rPr>
              <a:t>promedio</a:t>
            </a:r>
            <a:r>
              <a:rPr lang="en-US" sz="2000" b="0" dirty="0" smtClean="0">
                <a:latin typeface="Gill Sans MT" pitchFamily="34" charset="0"/>
              </a:rPr>
              <a:t> con PMC : </a:t>
            </a:r>
            <a:r>
              <a:rPr lang="en-US" sz="2000" dirty="0" smtClean="0">
                <a:latin typeface="Gill Sans MT" pitchFamily="34" charset="0"/>
              </a:rPr>
              <a:t>41.9 </a:t>
            </a:r>
            <a:r>
              <a:rPr lang="en-US" sz="2000" dirty="0" err="1" smtClean="0">
                <a:latin typeface="Gill Sans MT" pitchFamily="34" charset="0"/>
              </a:rPr>
              <a:t>gramas</a:t>
            </a:r>
            <a:r>
              <a:rPr lang="en-US" sz="2000" dirty="0" smtClean="0">
                <a:latin typeface="Gill Sans MT" pitchFamily="34" charset="0"/>
              </a:rPr>
              <a:t>/</a:t>
            </a:r>
            <a:r>
              <a:rPr lang="en-US" sz="2000" dirty="0" err="1" smtClean="0">
                <a:latin typeface="Gill Sans MT" pitchFamily="34" charset="0"/>
              </a:rPr>
              <a:t>día</a:t>
            </a:r>
            <a:endParaRPr lang="en-US" sz="2000" dirty="0" smtClean="0">
              <a:latin typeface="Gill Sans MT" pitchFamily="34" charset="0"/>
            </a:endParaRPr>
          </a:p>
          <a:p>
            <a:endParaRPr lang="en-US" sz="18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2000" b="0" dirty="0" err="1" smtClean="0">
                <a:latin typeface="Gill Sans MT" pitchFamily="34" charset="0"/>
              </a:rPr>
              <a:t>Aumento</a:t>
            </a:r>
            <a:r>
              <a:rPr lang="en-US" sz="2000" b="0" dirty="0" smtClean="0">
                <a:latin typeface="Gill Sans MT" pitchFamily="34" charset="0"/>
              </a:rPr>
              <a:t> de peso </a:t>
            </a:r>
            <a:r>
              <a:rPr lang="en-US" sz="2000" b="0" dirty="0" err="1" smtClean="0">
                <a:latin typeface="Gill Sans MT" pitchFamily="34" charset="0"/>
              </a:rPr>
              <a:t>promedio</a:t>
            </a:r>
            <a:r>
              <a:rPr lang="en-US" sz="2000" b="0" dirty="0" smtClean="0">
                <a:latin typeface="Gill Sans MT" pitchFamily="34" charset="0"/>
              </a:rPr>
              <a:t> en PMC </a:t>
            </a:r>
            <a:r>
              <a:rPr lang="en-US" sz="2000" b="0" dirty="0" err="1" smtClean="0">
                <a:latin typeface="Gill Sans MT" pitchFamily="34" charset="0"/>
              </a:rPr>
              <a:t>ambulatorio</a:t>
            </a:r>
            <a:r>
              <a:rPr lang="en-US" sz="2000" b="0" dirty="0" smtClean="0">
                <a:latin typeface="Gill Sans MT" pitchFamily="34" charset="0"/>
              </a:rPr>
              <a:t>: </a:t>
            </a:r>
            <a:r>
              <a:rPr lang="en-US" sz="2000" dirty="0" smtClean="0">
                <a:latin typeface="Gill Sans MT" pitchFamily="34" charset="0"/>
              </a:rPr>
              <a:t>75 grams/day</a:t>
            </a:r>
          </a:p>
          <a:p>
            <a:endParaRPr lang="en-US" sz="2000" dirty="0" smtClean="0">
              <a:latin typeface="Gill Sans MT" pitchFamily="34" charset="0"/>
            </a:endParaRPr>
          </a:p>
          <a:p>
            <a:pPr lvl="0">
              <a:buNone/>
            </a:pPr>
            <a:r>
              <a:rPr lang="en-US" sz="2000" b="0" dirty="0" err="1" smtClean="0">
                <a:latin typeface="Gill Sans MT" pitchFamily="34" charset="0"/>
              </a:rPr>
              <a:t>Reducción</a:t>
            </a:r>
            <a:r>
              <a:rPr lang="en-US" sz="2000" b="0" dirty="0" smtClean="0">
                <a:latin typeface="Gill Sans MT" pitchFamily="34" charset="0"/>
              </a:rPr>
              <a:t> total en formula </a:t>
            </a:r>
            <a:r>
              <a:rPr lang="en-US" sz="2000" b="0" dirty="0" err="1" smtClean="0">
                <a:latin typeface="Gill Sans MT" pitchFamily="34" charset="0"/>
              </a:rPr>
              <a:t>para</a:t>
            </a:r>
            <a:r>
              <a:rPr lang="en-US" sz="2000" b="0" dirty="0" smtClean="0">
                <a:latin typeface="Gill Sans MT" pitchFamily="34" charset="0"/>
              </a:rPr>
              <a:t> RN </a:t>
            </a:r>
            <a:r>
              <a:rPr lang="en-US" sz="2000" b="0" dirty="0" err="1" smtClean="0">
                <a:latin typeface="Gill Sans MT" pitchFamily="34" charset="0"/>
              </a:rPr>
              <a:t>prematuros</a:t>
            </a:r>
            <a:r>
              <a:rPr lang="en-US" sz="2000" b="0" dirty="0" smtClean="0">
                <a:latin typeface="Gill Sans MT" pitchFamily="34" charset="0"/>
              </a:rPr>
              <a:t> </a:t>
            </a:r>
            <a:r>
              <a:rPr lang="en-US" sz="2000" b="0" dirty="0" err="1" smtClean="0">
                <a:latin typeface="Gill Sans MT" pitchFamily="34" charset="0"/>
              </a:rPr>
              <a:t>debido</a:t>
            </a:r>
            <a:r>
              <a:rPr lang="en-US" sz="2000" b="0" dirty="0" smtClean="0">
                <a:latin typeface="Gill Sans MT" pitchFamily="34" charset="0"/>
              </a:rPr>
              <a:t> al PMC en el hospital: </a:t>
            </a:r>
            <a:r>
              <a:rPr lang="en-US" sz="2000" dirty="0" smtClean="0">
                <a:latin typeface="Gill Sans MT" pitchFamily="34" charset="0"/>
              </a:rPr>
              <a:t>110 </a:t>
            </a:r>
            <a:r>
              <a:rPr lang="en-US" sz="2000" dirty="0" err="1" smtClean="0">
                <a:latin typeface="Gill Sans MT" pitchFamily="34" charset="0"/>
              </a:rPr>
              <a:t>litros</a:t>
            </a:r>
            <a:endParaRPr lang="en-US" sz="2000" dirty="0" smtClean="0">
              <a:latin typeface="Gill Sans MT" pitchFamily="34" charset="0"/>
            </a:endParaRPr>
          </a:p>
          <a:p>
            <a:pPr lvl="0">
              <a:buNone/>
            </a:pPr>
            <a:endParaRPr lang="en-US" sz="1800" b="0" dirty="0" smtClean="0">
              <a:latin typeface="Gill Sans MT" pitchFamily="34" charset="0"/>
            </a:endParaRPr>
          </a:p>
          <a:p>
            <a:pPr lvl="0"/>
            <a:endParaRPr lang="en-US" sz="1800" b="0" dirty="0" smtClean="0">
              <a:latin typeface="Gill Sans MT" pitchFamily="34" charset="0"/>
            </a:endParaRPr>
          </a:p>
          <a:p>
            <a:endParaRPr 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i">
  <a:themeElements>
    <a:clrScheme name="h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hci">
  <a:themeElements>
    <a:clrScheme name="h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hci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5773</TotalTime>
  <Words>748</Words>
  <Application>Microsoft Office PowerPoint</Application>
  <PresentationFormat>Presentación en pantalla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hci</vt:lpstr>
      <vt:lpstr>2_hci</vt:lpstr>
      <vt:lpstr>Método Madre Canguro  </vt:lpstr>
      <vt:lpstr>Diapositiva 2</vt:lpstr>
      <vt:lpstr>Antecedentes</vt:lpstr>
      <vt:lpstr>Diapositiva 4</vt:lpstr>
      <vt:lpstr>Investigaciones MMC ha encontrado</vt:lpstr>
      <vt:lpstr>Beneficios de MMC para el paciente</vt:lpstr>
      <vt:lpstr>Beneficios de MMC para el hospital</vt:lpstr>
      <vt:lpstr>Diapositiva 8</vt:lpstr>
      <vt:lpstr>Resultados: El Salvador</vt:lpstr>
      <vt:lpstr>Costo efectividad de MMC</vt:lpstr>
      <vt:lpstr>Diapositiva 11</vt:lpstr>
    </vt:vector>
  </TitlesOfParts>
  <Company>URC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</dc:title>
  <dc:creator>lmarquez</dc:creator>
  <cp:lastModifiedBy>xg</cp:lastModifiedBy>
  <cp:revision>190</cp:revision>
  <dcterms:created xsi:type="dcterms:W3CDTF">2008-10-05T11:43:36Z</dcterms:created>
  <dcterms:modified xsi:type="dcterms:W3CDTF">2012-08-02T15:22:05Z</dcterms:modified>
</cp:coreProperties>
</file>